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82" r:id="rId3"/>
    <p:sldId id="283" r:id="rId4"/>
    <p:sldId id="284" r:id="rId5"/>
    <p:sldId id="285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Relationship Id="rId9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038814E-B361-4F3D-9A1D-CD4CD45AAEE3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7176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7177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78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79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7180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7181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2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3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4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5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7186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7187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88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89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7190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7191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2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3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4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5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7196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197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162ED9-D851-4369-9A77-DD3B90DD2C5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62CF00-8611-4CD6-995C-29661499028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DF4ED-97BA-4F2A-AC2E-C7271331414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48DD04-A1D2-4624-A689-CC2DD0EED0E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EA33C-5486-4B56-9A8D-56CABE4E4AC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919BBC-2DC5-4761-A8EF-C2AD9A9C47A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71D676-A010-4194-B4E2-BA2418FC0F1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44D787-76BC-414C-A19A-8B966219970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ED5BE7-F16C-4F30-909C-EE7209BEB39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4D06FC-BC4C-4230-BC2D-3A0C0684E2A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5423823-D588-497E-A698-C3EAC1D6345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152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3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615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6155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56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57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58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59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0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1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2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3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6164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6165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6166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67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68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6169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70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71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6172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6173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74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75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76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77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78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79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80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6181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6182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83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184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6185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6186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6187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6188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89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90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91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92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93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94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95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6196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9.bin"/><Relationship Id="rId18" Type="http://schemas.openxmlformats.org/officeDocument/2006/relationships/image" Target="../media/image11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8.wmf"/><Relationship Id="rId1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wmf"/><Relationship Id="rId20" Type="http://schemas.openxmlformats.org/officeDocument/2006/relationships/image" Target="../media/image12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5" Type="http://schemas.openxmlformats.org/officeDocument/2006/relationships/oleObject" Target="../embeddings/oleObject10.bin"/><Relationship Id="rId10" Type="http://schemas.openxmlformats.org/officeDocument/2006/relationships/image" Target="../media/image7.wmf"/><Relationship Id="rId19" Type="http://schemas.openxmlformats.org/officeDocument/2006/relationships/oleObject" Target="../embeddings/oleObject12.bin"/><Relationship Id="rId4" Type="http://schemas.openxmlformats.org/officeDocument/2006/relationships/image" Target="../media/image4.wmf"/><Relationship Id="rId9" Type="http://schemas.openxmlformats.org/officeDocument/2006/relationships/oleObject" Target="../embeddings/oleObject7.bin"/><Relationship Id="rId1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/>
              <a:t>Теорема Виета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000" dirty="0"/>
              <a:t>Задания для устного счета</a:t>
            </a:r>
          </a:p>
          <a:p>
            <a:pPr>
              <a:lnSpc>
                <a:spcPct val="80000"/>
              </a:lnSpc>
            </a:pPr>
            <a:r>
              <a:rPr lang="ru-RU" sz="2000" dirty="0"/>
              <a:t>Упражнение 12                                     </a:t>
            </a:r>
          </a:p>
          <a:p>
            <a:pPr>
              <a:lnSpc>
                <a:spcPct val="80000"/>
              </a:lnSpc>
            </a:pPr>
            <a:endParaRPr lang="ru-RU" sz="2000" dirty="0"/>
          </a:p>
          <a:p>
            <a:pPr>
              <a:lnSpc>
                <a:spcPct val="80000"/>
              </a:lnSpc>
            </a:pPr>
            <a:endParaRPr lang="ru-RU" sz="900" dirty="0"/>
          </a:p>
          <a:p>
            <a:pPr>
              <a:lnSpc>
                <a:spcPct val="80000"/>
              </a:lnSpc>
            </a:pP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07" name="AutoShape 15"/>
          <p:cNvSpPr>
            <a:spLocks noChangeArrowheads="1"/>
          </p:cNvSpPr>
          <p:nvPr/>
        </p:nvSpPr>
        <p:spPr bwMode="auto">
          <a:xfrm>
            <a:off x="1524000" y="4724400"/>
            <a:ext cx="5105400" cy="381000"/>
          </a:xfrm>
          <a:prstGeom prst="parallelogram">
            <a:avLst>
              <a:gd name="adj" fmla="val 335000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6870700" cy="1600200"/>
          </a:xfrm>
        </p:spPr>
        <p:txBody>
          <a:bodyPr/>
          <a:lstStyle/>
          <a:p>
            <a:r>
              <a:rPr lang="ru-RU" sz="3600"/>
              <a:t>Проверьте, являются ли пара чисел</a:t>
            </a:r>
          </a:p>
        </p:txBody>
      </p:sp>
      <p:graphicFrame>
        <p:nvGraphicFramePr>
          <p:cNvPr id="33795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2438400" y="4191000"/>
          <a:ext cx="3886200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6" name="Equation" r:id="rId3" imgW="1002960" imgH="203040" progId="Equation.DSMT4">
                  <p:embed/>
                </p:oleObj>
              </mc:Choice>
              <mc:Fallback>
                <p:oleObj name="Equation" r:id="rId3" imgW="1002960" imgH="203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4191000"/>
                        <a:ext cx="3886200" cy="785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2819400" y="5715000"/>
            <a:ext cx="2736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>
                <a:latin typeface="Verdana" pitchFamily="34" charset="0"/>
              </a:rPr>
              <a:t>Правильный ответ:</a:t>
            </a: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3352800" y="2438400"/>
            <a:ext cx="1752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4400">
                <a:solidFill>
                  <a:schemeClr val="tx2"/>
                </a:solidFill>
                <a:latin typeface="Verdana" pitchFamily="34" charset="0"/>
              </a:rPr>
              <a:t>1 </a:t>
            </a:r>
            <a:r>
              <a:rPr lang="ru-RU" sz="4400">
                <a:latin typeface="Verdana" pitchFamily="34" charset="0"/>
              </a:rPr>
              <a:t>и</a:t>
            </a:r>
            <a:r>
              <a:rPr lang="ru-RU" sz="4400">
                <a:solidFill>
                  <a:schemeClr val="tx2"/>
                </a:solidFill>
                <a:latin typeface="Verdana" pitchFamily="34" charset="0"/>
              </a:rPr>
              <a:t> 6</a:t>
            </a:r>
          </a:p>
        </p:txBody>
      </p:sp>
      <p:sp>
        <p:nvSpPr>
          <p:cNvPr id="33806" name="Text Box 14"/>
          <p:cNvSpPr txBox="1">
            <a:spLocks noChangeArrowheads="1"/>
          </p:cNvSpPr>
          <p:nvPr/>
        </p:nvSpPr>
        <p:spPr bwMode="auto">
          <a:xfrm>
            <a:off x="2057400" y="3276600"/>
            <a:ext cx="44053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/>
              <a:t>корнями уравнения</a:t>
            </a:r>
          </a:p>
        </p:txBody>
      </p:sp>
      <p:sp>
        <p:nvSpPr>
          <p:cNvPr id="33808" name="Text Box 16"/>
          <p:cNvSpPr txBox="1">
            <a:spLocks noChangeArrowheads="1"/>
          </p:cNvSpPr>
          <p:nvPr/>
        </p:nvSpPr>
        <p:spPr bwMode="auto">
          <a:xfrm>
            <a:off x="5791200" y="5562600"/>
            <a:ext cx="768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>
                <a:solidFill>
                  <a:schemeClr val="tx2"/>
                </a:solidFill>
              </a:rPr>
              <a:t>Да</a:t>
            </a:r>
          </a:p>
        </p:txBody>
      </p:sp>
      <p:sp>
        <p:nvSpPr>
          <p:cNvPr id="33809" name="Text Box 17"/>
          <p:cNvSpPr txBox="1">
            <a:spLocks noChangeArrowheads="1"/>
          </p:cNvSpPr>
          <p:nvPr/>
        </p:nvSpPr>
        <p:spPr bwMode="auto">
          <a:xfrm>
            <a:off x="5715000" y="5562600"/>
            <a:ext cx="10017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>
                <a:solidFill>
                  <a:schemeClr val="tx2"/>
                </a:solidFill>
              </a:rPr>
              <a:t>Нет</a:t>
            </a:r>
          </a:p>
        </p:txBody>
      </p:sp>
      <p:sp>
        <p:nvSpPr>
          <p:cNvPr id="33810" name="Text Box 18"/>
          <p:cNvSpPr txBox="1">
            <a:spLocks noChangeArrowheads="1"/>
          </p:cNvSpPr>
          <p:nvPr/>
        </p:nvSpPr>
        <p:spPr bwMode="auto">
          <a:xfrm>
            <a:off x="3352800" y="2438400"/>
            <a:ext cx="1905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4400">
                <a:solidFill>
                  <a:schemeClr val="tx2"/>
                </a:solidFill>
                <a:latin typeface="Verdana" pitchFamily="34" charset="0"/>
              </a:rPr>
              <a:t>2 </a:t>
            </a:r>
            <a:r>
              <a:rPr lang="ru-RU" sz="4400">
                <a:latin typeface="Verdana" pitchFamily="34" charset="0"/>
              </a:rPr>
              <a:t>и</a:t>
            </a:r>
            <a:r>
              <a:rPr lang="ru-RU" sz="4400">
                <a:solidFill>
                  <a:schemeClr val="tx2"/>
                </a:solidFill>
                <a:latin typeface="Verdana" pitchFamily="34" charset="0"/>
              </a:rPr>
              <a:t>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8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8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38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8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3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8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38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3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338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338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38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38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3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7" grpId="0"/>
      <p:bldP spid="33806" grpId="0"/>
      <p:bldP spid="33808" grpId="0"/>
      <p:bldP spid="33809" grpId="0"/>
      <p:bldP spid="33809" grpId="1"/>
      <p:bldP spid="33810" grpId="0"/>
      <p:bldP spid="33810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ChangeArrowheads="1"/>
          </p:cNvSpPr>
          <p:nvPr/>
        </p:nvSpPr>
        <p:spPr bwMode="auto">
          <a:xfrm>
            <a:off x="1524000" y="4724400"/>
            <a:ext cx="5105400" cy="381000"/>
          </a:xfrm>
          <a:prstGeom prst="parallelogram">
            <a:avLst>
              <a:gd name="adj" fmla="val 335000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6870700" cy="1600200"/>
          </a:xfrm>
        </p:spPr>
        <p:txBody>
          <a:bodyPr/>
          <a:lstStyle/>
          <a:p>
            <a:r>
              <a:rPr lang="ru-RU" sz="3600"/>
              <a:t>Проверьте, являются ли пара чисел</a:t>
            </a:r>
          </a:p>
        </p:txBody>
      </p:sp>
      <p:graphicFrame>
        <p:nvGraphicFramePr>
          <p:cNvPr id="34820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2465388" y="4191000"/>
          <a:ext cx="3830637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1" name="Equation" r:id="rId3" imgW="990360" imgH="203040" progId="Equation.DSMT4">
                  <p:embed/>
                </p:oleObj>
              </mc:Choice>
              <mc:Fallback>
                <p:oleObj name="Equation" r:id="rId3" imgW="990360" imgH="2030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5388" y="4191000"/>
                        <a:ext cx="3830637" cy="785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2819400" y="5715000"/>
            <a:ext cx="2736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>
                <a:latin typeface="Verdana" pitchFamily="34" charset="0"/>
              </a:rPr>
              <a:t>Правильный ответ:</a:t>
            </a:r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3352800" y="2438400"/>
            <a:ext cx="2057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4400">
                <a:solidFill>
                  <a:schemeClr val="tx2"/>
                </a:solidFill>
                <a:latin typeface="Verdana" pitchFamily="34" charset="0"/>
              </a:rPr>
              <a:t>-4 </a:t>
            </a:r>
            <a:r>
              <a:rPr lang="ru-RU" sz="4400">
                <a:latin typeface="Verdana" pitchFamily="34" charset="0"/>
              </a:rPr>
              <a:t>и</a:t>
            </a:r>
            <a:r>
              <a:rPr lang="ru-RU" sz="4400">
                <a:solidFill>
                  <a:schemeClr val="tx2"/>
                </a:solidFill>
                <a:latin typeface="Verdana" pitchFamily="34" charset="0"/>
              </a:rPr>
              <a:t> 5</a:t>
            </a:r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2057400" y="3276600"/>
            <a:ext cx="44053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/>
              <a:t>корнями уравнения</a:t>
            </a:r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5791200" y="5562600"/>
            <a:ext cx="768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>
                <a:solidFill>
                  <a:schemeClr val="tx2"/>
                </a:solidFill>
              </a:rPr>
              <a:t>Да</a:t>
            </a:r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5638800" y="5562600"/>
            <a:ext cx="10017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>
                <a:solidFill>
                  <a:schemeClr val="tx2"/>
                </a:solidFill>
              </a:rPr>
              <a:t>Нет</a:t>
            </a: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76600" y="2438400"/>
            <a:ext cx="2514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4400">
                <a:solidFill>
                  <a:schemeClr val="tx2"/>
                </a:solidFill>
                <a:latin typeface="Verdana" pitchFamily="34" charset="0"/>
              </a:rPr>
              <a:t>2 </a:t>
            </a:r>
            <a:r>
              <a:rPr lang="ru-RU" sz="4400">
                <a:latin typeface="Verdana" pitchFamily="34" charset="0"/>
              </a:rPr>
              <a:t>и</a:t>
            </a:r>
            <a:r>
              <a:rPr lang="ru-RU" sz="4400">
                <a:solidFill>
                  <a:schemeClr val="tx2"/>
                </a:solidFill>
                <a:latin typeface="Verdana" pitchFamily="34" charset="0"/>
              </a:rPr>
              <a:t> -10</a:t>
            </a:r>
          </a:p>
        </p:txBody>
      </p:sp>
      <p:sp>
        <p:nvSpPr>
          <p:cNvPr id="34827" name="Text Box 11"/>
          <p:cNvSpPr txBox="1">
            <a:spLocks noChangeArrowheads="1"/>
          </p:cNvSpPr>
          <p:nvPr/>
        </p:nvSpPr>
        <p:spPr bwMode="auto">
          <a:xfrm>
            <a:off x="5715000" y="5562600"/>
            <a:ext cx="10017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>
                <a:solidFill>
                  <a:schemeClr val="tx2"/>
                </a:solidFill>
              </a:rPr>
              <a:t>Нет</a:t>
            </a:r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3352800" y="2438400"/>
            <a:ext cx="2514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4400">
                <a:solidFill>
                  <a:schemeClr val="tx2"/>
                </a:solidFill>
                <a:latin typeface="Verdana" pitchFamily="34" charset="0"/>
              </a:rPr>
              <a:t>-5 </a:t>
            </a:r>
            <a:r>
              <a:rPr lang="ru-RU" sz="4400">
                <a:latin typeface="Verdana" pitchFamily="34" charset="0"/>
              </a:rPr>
              <a:t>и</a:t>
            </a:r>
            <a:r>
              <a:rPr lang="ru-RU" sz="4400">
                <a:solidFill>
                  <a:schemeClr val="tx2"/>
                </a:solidFill>
                <a:latin typeface="Verdana" pitchFamily="34" charset="0"/>
              </a:rPr>
              <a:t>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4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348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348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2" grpId="0"/>
      <p:bldP spid="34823" grpId="0"/>
      <p:bldP spid="34824" grpId="0"/>
      <p:bldP spid="34825" grpId="0"/>
      <p:bldP spid="34825" grpId="1"/>
      <p:bldP spid="34826" grpId="0"/>
      <p:bldP spid="34826" grpId="1"/>
      <p:bldP spid="34827" grpId="0"/>
      <p:bldP spid="34827" grpId="1"/>
      <p:bldP spid="34828" grpId="0"/>
      <p:bldP spid="34828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ChangeArrowheads="1"/>
          </p:cNvSpPr>
          <p:nvPr/>
        </p:nvSpPr>
        <p:spPr bwMode="auto">
          <a:xfrm>
            <a:off x="1524000" y="4724400"/>
            <a:ext cx="5105400" cy="381000"/>
          </a:xfrm>
          <a:prstGeom prst="parallelogram">
            <a:avLst>
              <a:gd name="adj" fmla="val 335000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6870700" cy="1600200"/>
          </a:xfrm>
        </p:spPr>
        <p:txBody>
          <a:bodyPr/>
          <a:lstStyle/>
          <a:p>
            <a:r>
              <a:rPr lang="ru-RU" sz="3600"/>
              <a:t>Проверьте, являются ли пара чисел</a:t>
            </a:r>
          </a:p>
        </p:txBody>
      </p:sp>
      <p:graphicFrame>
        <p:nvGraphicFramePr>
          <p:cNvPr id="35844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2465388" y="4214813"/>
          <a:ext cx="3830637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5" name="Equation" r:id="rId3" imgW="1054080" imgH="203040" progId="Equation.DSMT4">
                  <p:embed/>
                </p:oleObj>
              </mc:Choice>
              <mc:Fallback>
                <p:oleObj name="Equation" r:id="rId3" imgW="1054080" imgH="2030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5388" y="4214813"/>
                        <a:ext cx="3830637" cy="738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2819400" y="5715000"/>
            <a:ext cx="2736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>
                <a:latin typeface="Verdana" pitchFamily="34" charset="0"/>
              </a:rPr>
              <a:t>Правильный ответ:</a:t>
            </a: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3352800" y="2438400"/>
            <a:ext cx="2057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4400">
                <a:solidFill>
                  <a:schemeClr val="tx2"/>
                </a:solidFill>
                <a:latin typeface="Verdana" pitchFamily="34" charset="0"/>
              </a:rPr>
              <a:t>-6 </a:t>
            </a:r>
            <a:r>
              <a:rPr lang="ru-RU" sz="4400">
                <a:latin typeface="Verdana" pitchFamily="34" charset="0"/>
              </a:rPr>
              <a:t>и</a:t>
            </a:r>
            <a:r>
              <a:rPr lang="ru-RU" sz="4400">
                <a:solidFill>
                  <a:schemeClr val="tx2"/>
                </a:solidFill>
                <a:latin typeface="Verdana" pitchFamily="34" charset="0"/>
              </a:rPr>
              <a:t> 3</a:t>
            </a: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2057400" y="3276600"/>
            <a:ext cx="44053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/>
              <a:t>корнями уравнения</a:t>
            </a:r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5791200" y="5562600"/>
            <a:ext cx="768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>
                <a:solidFill>
                  <a:schemeClr val="tx2"/>
                </a:solidFill>
              </a:rPr>
              <a:t>Да</a:t>
            </a:r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5562600" y="5562600"/>
            <a:ext cx="10017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>
                <a:solidFill>
                  <a:schemeClr val="tx2"/>
                </a:solidFill>
              </a:rPr>
              <a:t>Нет</a:t>
            </a: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3200400" y="2438400"/>
            <a:ext cx="2514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4400">
                <a:solidFill>
                  <a:schemeClr val="tx2"/>
                </a:solidFill>
                <a:latin typeface="Verdana" pitchFamily="34" charset="0"/>
              </a:rPr>
              <a:t>-2 </a:t>
            </a:r>
            <a:r>
              <a:rPr lang="ru-RU" sz="4400">
                <a:latin typeface="Verdana" pitchFamily="34" charset="0"/>
              </a:rPr>
              <a:t>и</a:t>
            </a:r>
            <a:r>
              <a:rPr lang="ru-RU" sz="4400">
                <a:solidFill>
                  <a:schemeClr val="tx2"/>
                </a:solidFill>
                <a:latin typeface="Verdana" pitchFamily="34" charset="0"/>
              </a:rPr>
              <a:t> 9</a:t>
            </a:r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5638800" y="5562600"/>
            <a:ext cx="10017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>
                <a:solidFill>
                  <a:schemeClr val="tx2"/>
                </a:solidFill>
              </a:rPr>
              <a:t>Нет</a:t>
            </a:r>
          </a:p>
        </p:txBody>
      </p:sp>
      <p:sp>
        <p:nvSpPr>
          <p:cNvPr id="35852" name="Text Box 12"/>
          <p:cNvSpPr txBox="1">
            <a:spLocks noChangeArrowheads="1"/>
          </p:cNvSpPr>
          <p:nvPr/>
        </p:nvSpPr>
        <p:spPr bwMode="auto">
          <a:xfrm>
            <a:off x="3276600" y="2438400"/>
            <a:ext cx="2514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4400">
                <a:solidFill>
                  <a:schemeClr val="tx2"/>
                </a:solidFill>
                <a:latin typeface="Verdana" pitchFamily="34" charset="0"/>
              </a:rPr>
              <a:t>-3 </a:t>
            </a:r>
            <a:r>
              <a:rPr lang="ru-RU" sz="4400">
                <a:latin typeface="Verdana" pitchFamily="34" charset="0"/>
              </a:rPr>
              <a:t>и</a:t>
            </a:r>
            <a:r>
              <a:rPr lang="ru-RU" sz="4400">
                <a:solidFill>
                  <a:schemeClr val="tx2"/>
                </a:solidFill>
                <a:latin typeface="Verdana" pitchFamily="34" charset="0"/>
              </a:rPr>
              <a:t> 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8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8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58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58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5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358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358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6" grpId="0"/>
      <p:bldP spid="35847" grpId="0"/>
      <p:bldP spid="35848" grpId="0"/>
      <p:bldP spid="35849" grpId="0"/>
      <p:bldP spid="35849" grpId="1"/>
      <p:bldP spid="35850" grpId="0"/>
      <p:bldP spid="35850" grpId="1"/>
      <p:bldP spid="35851" grpId="0"/>
      <p:bldP spid="35851" grpId="1"/>
      <p:bldP spid="35852" grpId="0"/>
      <p:bldP spid="3585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/>
          <p:cNvSpPr>
            <a:spLocks noChangeArrowheads="1"/>
          </p:cNvSpPr>
          <p:nvPr/>
        </p:nvSpPr>
        <p:spPr bwMode="auto">
          <a:xfrm>
            <a:off x="1752600" y="3124200"/>
            <a:ext cx="5105400" cy="381000"/>
          </a:xfrm>
          <a:prstGeom prst="parallelogram">
            <a:avLst>
              <a:gd name="adj" fmla="val 335000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6870700" cy="1600200"/>
          </a:xfrm>
        </p:spPr>
        <p:txBody>
          <a:bodyPr/>
          <a:lstStyle/>
          <a:p>
            <a:r>
              <a:rPr lang="ru-RU" sz="3600"/>
              <a:t>Найдите подбором корни уравнения</a:t>
            </a:r>
          </a:p>
        </p:txBody>
      </p:sp>
      <p:graphicFrame>
        <p:nvGraphicFramePr>
          <p:cNvPr id="36868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2841625" y="2590800"/>
          <a:ext cx="3536950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0" name="Equation" r:id="rId3" imgW="914400" imgH="203040" progId="Equation.DSMT4">
                  <p:embed/>
                </p:oleObj>
              </mc:Choice>
              <mc:Fallback>
                <p:oleObj name="Equation" r:id="rId3" imgW="914400" imgH="2030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1625" y="2590800"/>
                        <a:ext cx="3536950" cy="785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2590800" y="4648200"/>
            <a:ext cx="2736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>
                <a:latin typeface="Verdana" pitchFamily="34" charset="0"/>
              </a:rPr>
              <a:t>Правильный ответ:</a:t>
            </a:r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5486400" y="4495800"/>
            <a:ext cx="10795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>
                <a:solidFill>
                  <a:schemeClr val="tx2"/>
                </a:solidFill>
              </a:rPr>
              <a:t>1; 3 </a:t>
            </a:r>
          </a:p>
        </p:txBody>
      </p:sp>
      <p:graphicFrame>
        <p:nvGraphicFramePr>
          <p:cNvPr id="36875" name="Object 11"/>
          <p:cNvGraphicFramePr>
            <a:graphicFrameLocks noChangeAspect="1"/>
          </p:cNvGraphicFramePr>
          <p:nvPr/>
        </p:nvGraphicFramePr>
        <p:xfrm>
          <a:off x="2895600" y="2590800"/>
          <a:ext cx="3536950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1" name="Equation" r:id="rId5" imgW="914400" imgH="203040" progId="Equation.DSMT4">
                  <p:embed/>
                </p:oleObj>
              </mc:Choice>
              <mc:Fallback>
                <p:oleObj name="Equation" r:id="rId5" imgW="914400" imgH="20304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590800"/>
                        <a:ext cx="3536950" cy="785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76" name="Text Box 12"/>
          <p:cNvSpPr txBox="1">
            <a:spLocks noChangeArrowheads="1"/>
          </p:cNvSpPr>
          <p:nvPr/>
        </p:nvSpPr>
        <p:spPr bwMode="auto">
          <a:xfrm>
            <a:off x="5562600" y="4495800"/>
            <a:ext cx="10795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>
                <a:solidFill>
                  <a:schemeClr val="tx2"/>
                </a:solidFill>
              </a:rPr>
              <a:t>1; 7 </a:t>
            </a:r>
          </a:p>
        </p:txBody>
      </p:sp>
      <p:graphicFrame>
        <p:nvGraphicFramePr>
          <p:cNvPr id="36877" name="Object 13"/>
          <p:cNvGraphicFramePr>
            <a:graphicFrameLocks noChangeAspect="1"/>
          </p:cNvGraphicFramePr>
          <p:nvPr/>
        </p:nvGraphicFramePr>
        <p:xfrm>
          <a:off x="2819400" y="2590800"/>
          <a:ext cx="3536950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2" name="Equation" r:id="rId7" imgW="914400" imgH="203040" progId="Equation.DSMT4">
                  <p:embed/>
                </p:oleObj>
              </mc:Choice>
              <mc:Fallback>
                <p:oleObj name="Equation" r:id="rId7" imgW="914400" imgH="20304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590800"/>
                        <a:ext cx="3536950" cy="785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5486400" y="4495800"/>
            <a:ext cx="14605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>
                <a:solidFill>
                  <a:schemeClr val="tx2"/>
                </a:solidFill>
              </a:rPr>
              <a:t>-1; -4 </a:t>
            </a:r>
          </a:p>
        </p:txBody>
      </p:sp>
      <p:graphicFrame>
        <p:nvGraphicFramePr>
          <p:cNvPr id="36879" name="Object 15"/>
          <p:cNvGraphicFramePr>
            <a:graphicFrameLocks noChangeAspect="1"/>
          </p:cNvGraphicFramePr>
          <p:nvPr/>
        </p:nvGraphicFramePr>
        <p:xfrm>
          <a:off x="2819400" y="2611438"/>
          <a:ext cx="3536950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3" name="Equation" r:id="rId9" imgW="965160" imgH="203040" progId="Equation.DSMT4">
                  <p:embed/>
                </p:oleObj>
              </mc:Choice>
              <mc:Fallback>
                <p:oleObj name="Equation" r:id="rId9" imgW="965160" imgH="20304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611438"/>
                        <a:ext cx="3536950" cy="744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80" name="Text Box 16"/>
          <p:cNvSpPr txBox="1">
            <a:spLocks noChangeArrowheads="1"/>
          </p:cNvSpPr>
          <p:nvPr/>
        </p:nvSpPr>
        <p:spPr bwMode="auto">
          <a:xfrm>
            <a:off x="5486400" y="4495800"/>
            <a:ext cx="15335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>
                <a:solidFill>
                  <a:schemeClr val="tx2"/>
                </a:solidFill>
              </a:rPr>
              <a:t>-5; -3 </a:t>
            </a:r>
          </a:p>
        </p:txBody>
      </p:sp>
      <p:graphicFrame>
        <p:nvGraphicFramePr>
          <p:cNvPr id="36881" name="Object 17"/>
          <p:cNvGraphicFramePr>
            <a:graphicFrameLocks noChangeAspect="1"/>
          </p:cNvGraphicFramePr>
          <p:nvPr/>
        </p:nvGraphicFramePr>
        <p:xfrm>
          <a:off x="2819400" y="2616200"/>
          <a:ext cx="3536950" cy="735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4" name="Equation" r:id="rId11" imgW="977760" imgH="203040" progId="Equation.DSMT4">
                  <p:embed/>
                </p:oleObj>
              </mc:Choice>
              <mc:Fallback>
                <p:oleObj name="Equation" r:id="rId11" imgW="977760" imgH="20304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616200"/>
                        <a:ext cx="3536950" cy="735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82" name="Text Box 18"/>
          <p:cNvSpPr txBox="1">
            <a:spLocks noChangeArrowheads="1"/>
          </p:cNvSpPr>
          <p:nvPr/>
        </p:nvSpPr>
        <p:spPr bwMode="auto">
          <a:xfrm>
            <a:off x="5486400" y="4495800"/>
            <a:ext cx="11525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>
                <a:solidFill>
                  <a:schemeClr val="tx2"/>
                </a:solidFill>
              </a:rPr>
              <a:t>2; 7 </a:t>
            </a:r>
          </a:p>
        </p:txBody>
      </p:sp>
      <p:graphicFrame>
        <p:nvGraphicFramePr>
          <p:cNvPr id="36883" name="Object 19"/>
          <p:cNvGraphicFramePr>
            <a:graphicFrameLocks noChangeAspect="1"/>
          </p:cNvGraphicFramePr>
          <p:nvPr/>
        </p:nvGraphicFramePr>
        <p:xfrm>
          <a:off x="2819400" y="2616200"/>
          <a:ext cx="3536950" cy="735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5" name="Equation" r:id="rId13" imgW="977760" imgH="203040" progId="Equation.DSMT4">
                  <p:embed/>
                </p:oleObj>
              </mc:Choice>
              <mc:Fallback>
                <p:oleObj name="Equation" r:id="rId13" imgW="977760" imgH="20304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616200"/>
                        <a:ext cx="3536950" cy="735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84" name="Text Box 20"/>
          <p:cNvSpPr txBox="1">
            <a:spLocks noChangeArrowheads="1"/>
          </p:cNvSpPr>
          <p:nvPr/>
        </p:nvSpPr>
        <p:spPr bwMode="auto">
          <a:xfrm>
            <a:off x="5486400" y="4495800"/>
            <a:ext cx="13430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>
                <a:solidFill>
                  <a:schemeClr val="tx2"/>
                </a:solidFill>
              </a:rPr>
              <a:t>-3; 5 </a:t>
            </a:r>
          </a:p>
        </p:txBody>
      </p:sp>
      <p:graphicFrame>
        <p:nvGraphicFramePr>
          <p:cNvPr id="36885" name="Object 21"/>
          <p:cNvGraphicFramePr>
            <a:graphicFrameLocks noChangeAspect="1"/>
          </p:cNvGraphicFramePr>
          <p:nvPr/>
        </p:nvGraphicFramePr>
        <p:xfrm>
          <a:off x="3108325" y="2616200"/>
          <a:ext cx="3262313" cy="735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6" name="Equation" r:id="rId15" imgW="901440" imgH="203040" progId="Equation.DSMT4">
                  <p:embed/>
                </p:oleObj>
              </mc:Choice>
              <mc:Fallback>
                <p:oleObj name="Equation" r:id="rId15" imgW="901440" imgH="203040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8325" y="2616200"/>
                        <a:ext cx="3262313" cy="735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86" name="Text Box 22"/>
          <p:cNvSpPr txBox="1">
            <a:spLocks noChangeArrowheads="1"/>
          </p:cNvSpPr>
          <p:nvPr/>
        </p:nvSpPr>
        <p:spPr bwMode="auto">
          <a:xfrm>
            <a:off x="5638800" y="4495800"/>
            <a:ext cx="13430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>
                <a:solidFill>
                  <a:schemeClr val="tx2"/>
                </a:solidFill>
              </a:rPr>
              <a:t>-3; 4 </a:t>
            </a:r>
          </a:p>
        </p:txBody>
      </p:sp>
      <p:graphicFrame>
        <p:nvGraphicFramePr>
          <p:cNvPr id="36887" name="Object 23"/>
          <p:cNvGraphicFramePr>
            <a:graphicFrameLocks noChangeAspect="1"/>
          </p:cNvGraphicFramePr>
          <p:nvPr/>
        </p:nvGraphicFramePr>
        <p:xfrm>
          <a:off x="3108325" y="2697163"/>
          <a:ext cx="3262313" cy="725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7" name="Equation" r:id="rId17" imgW="914400" imgH="203040" progId="Equation.DSMT4">
                  <p:embed/>
                </p:oleObj>
              </mc:Choice>
              <mc:Fallback>
                <p:oleObj name="Equation" r:id="rId17" imgW="914400" imgH="203040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8325" y="2697163"/>
                        <a:ext cx="3262313" cy="725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88" name="Text Box 24"/>
          <p:cNvSpPr txBox="1">
            <a:spLocks noChangeArrowheads="1"/>
          </p:cNvSpPr>
          <p:nvPr/>
        </p:nvSpPr>
        <p:spPr bwMode="auto">
          <a:xfrm>
            <a:off x="5638800" y="4572000"/>
            <a:ext cx="13430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>
                <a:solidFill>
                  <a:schemeClr val="tx2"/>
                </a:solidFill>
              </a:rPr>
              <a:t>-6; 5 </a:t>
            </a:r>
          </a:p>
        </p:txBody>
      </p:sp>
      <p:graphicFrame>
        <p:nvGraphicFramePr>
          <p:cNvPr id="36889" name="Object 25"/>
          <p:cNvGraphicFramePr>
            <a:graphicFrameLocks noChangeAspect="1"/>
          </p:cNvGraphicFramePr>
          <p:nvPr/>
        </p:nvGraphicFramePr>
        <p:xfrm>
          <a:off x="3108325" y="2647950"/>
          <a:ext cx="3262313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8" name="Equation" r:id="rId19" imgW="990360" imgH="203040" progId="Equation.DSMT4">
                  <p:embed/>
                </p:oleObj>
              </mc:Choice>
              <mc:Fallback>
                <p:oleObj name="Equation" r:id="rId19" imgW="990360" imgH="203040" progId="Equation.DSMT4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8325" y="2647950"/>
                        <a:ext cx="3262313" cy="669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90" name="Text Box 26"/>
          <p:cNvSpPr txBox="1">
            <a:spLocks noChangeArrowheads="1"/>
          </p:cNvSpPr>
          <p:nvPr/>
        </p:nvSpPr>
        <p:spPr bwMode="auto">
          <a:xfrm>
            <a:off x="5638800" y="4495800"/>
            <a:ext cx="13430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>
                <a:solidFill>
                  <a:schemeClr val="tx2"/>
                </a:solidFill>
              </a:rPr>
              <a:t>-8; 6 </a:t>
            </a:r>
          </a:p>
        </p:txBody>
      </p:sp>
      <p:sp>
        <p:nvSpPr>
          <p:cNvPr id="36892" name="AutoShape 28">
            <a:hlinkClick r:id="" action="ppaction://hlinkshowjump?jump=endshow"/>
          </p:cNvPr>
          <p:cNvSpPr>
            <a:spLocks noChangeArrowheads="1"/>
          </p:cNvSpPr>
          <p:nvPr/>
        </p:nvSpPr>
        <p:spPr bwMode="auto">
          <a:xfrm>
            <a:off x="3892550" y="6443663"/>
            <a:ext cx="1398588" cy="1873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6893" name="Text Box 29">
            <a:hlinkClick r:id="" action="ppaction://hlinkshowjump?jump=endshow"/>
          </p:cNvPr>
          <p:cNvSpPr txBox="1">
            <a:spLocks noChangeArrowheads="1"/>
          </p:cNvSpPr>
          <p:nvPr/>
        </p:nvSpPr>
        <p:spPr bwMode="auto">
          <a:xfrm>
            <a:off x="4222750" y="6389688"/>
            <a:ext cx="7588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200" u="sng">
                <a:solidFill>
                  <a:schemeClr val="bg1"/>
                </a:solidFill>
                <a:latin typeface="Tahoma" pitchFamily="34" charset="0"/>
              </a:rPr>
              <a:t>Закрыть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68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68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368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68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68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6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368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68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68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6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68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68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6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368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368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68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68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6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68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68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6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368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6" dur="500"/>
                                        <p:tgtEl>
                                          <p:spTgt spid="368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68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68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6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68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68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6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4" dur="500"/>
                                        <p:tgtEl>
                                          <p:spTgt spid="368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7" dur="500"/>
                                        <p:tgtEl>
                                          <p:spTgt spid="368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68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68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6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68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68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36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5" dur="500"/>
                                        <p:tgtEl>
                                          <p:spTgt spid="368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8" dur="500"/>
                                        <p:tgtEl>
                                          <p:spTgt spid="368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68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68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36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368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368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6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6" dur="500"/>
                                        <p:tgtEl>
                                          <p:spTgt spid="368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9" dur="500"/>
                                        <p:tgtEl>
                                          <p:spTgt spid="368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500"/>
                            </p:stCondLst>
                            <p:childTnLst>
                              <p:par>
                                <p:cTn id="15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368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368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36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368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368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36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7" dur="500"/>
                                        <p:tgtEl>
                                          <p:spTgt spid="368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0" dur="500"/>
                                        <p:tgtEl>
                                          <p:spTgt spid="368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500"/>
                            </p:stCondLst>
                            <p:childTnLst>
                              <p:par>
                                <p:cTn id="17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368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368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36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36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36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36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500"/>
                            </p:stCondLst>
                            <p:childTnLst>
                              <p:par>
                                <p:cTn id="18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8" dur="500"/>
                                        <p:tgtEl>
                                          <p:spTgt spid="36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1" dur="500"/>
                                        <p:tgtEl>
                                          <p:spTgt spid="36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3" grpId="0"/>
      <p:bldP spid="36873" grpId="1"/>
      <p:bldP spid="36876" grpId="0"/>
      <p:bldP spid="36876" grpId="1"/>
      <p:bldP spid="36878" grpId="0"/>
      <p:bldP spid="36878" grpId="1"/>
      <p:bldP spid="36880" grpId="0"/>
      <p:bldP spid="36880" grpId="1"/>
      <p:bldP spid="36882" grpId="0"/>
      <p:bldP spid="36882" grpId="1"/>
      <p:bldP spid="36884" grpId="0"/>
      <p:bldP spid="36884" grpId="1"/>
      <p:bldP spid="36886" grpId="0"/>
      <p:bldP spid="36886" grpId="1"/>
      <p:bldP spid="36888" grpId="0"/>
      <p:bldP spid="36888" grpId="1"/>
      <p:bldP spid="36890" grpId="0"/>
      <p:bldP spid="36892" grpId="0" animBg="1"/>
    </p:bldLst>
  </p:timing>
</p:sld>
</file>

<file path=ppt/theme/theme1.xml><?xml version="1.0" encoding="utf-8"?>
<a:theme xmlns:a="http://schemas.openxmlformats.org/drawingml/2006/main" name="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112</TotalTime>
  <Words>122</Words>
  <Application>Microsoft Office PowerPoint</Application>
  <PresentationFormat>Экран (4:3)</PresentationFormat>
  <Paragraphs>41</Paragraphs>
  <Slides>5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Comic Sans MS</vt:lpstr>
      <vt:lpstr>Tahoma</vt:lpstr>
      <vt:lpstr>Verdana</vt:lpstr>
      <vt:lpstr>Пастель</vt:lpstr>
      <vt:lpstr>Equation</vt:lpstr>
      <vt:lpstr>Теорема Виета</vt:lpstr>
      <vt:lpstr>Проверьте, являются ли пара чисел</vt:lpstr>
      <vt:lpstr>Проверьте, являются ли пара чисел</vt:lpstr>
      <vt:lpstr>Проверьте, являются ли пара чисел</vt:lpstr>
      <vt:lpstr>Найдите подбором корни уравнения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Теорема Виета</dc:title>
  <dc:subject>Алгебра 8 класс</dc:subject>
  <dc:creator>www.mathvaz.ru</dc:creator>
  <cp:lastModifiedBy>Пользователь Windows</cp:lastModifiedBy>
  <cp:revision>12</cp:revision>
  <cp:lastPrinted>1601-01-01T00:00:00Z</cp:lastPrinted>
  <dcterms:created xsi:type="dcterms:W3CDTF">1601-01-01T00:00:00Z</dcterms:created>
  <dcterms:modified xsi:type="dcterms:W3CDTF">2019-05-20T11:56:02Z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