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62" r:id="rId6"/>
    <p:sldId id="273" r:id="rId7"/>
    <p:sldId id="256" r:id="rId8"/>
    <p:sldId id="275" r:id="rId9"/>
    <p:sldId id="261" r:id="rId10"/>
    <p:sldId id="260" r:id="rId11"/>
    <p:sldId id="274" r:id="rId12"/>
    <p:sldId id="263" r:id="rId13"/>
    <p:sldId id="258" r:id="rId14"/>
    <p:sldId id="259" r:id="rId15"/>
    <p:sldId id="276" r:id="rId16"/>
    <p:sldId id="277" r:id="rId17"/>
    <p:sldId id="265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84C4-0CC3-45FE-A116-508AB8C53E6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1AD5-BF79-481B-9799-53039175E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10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84C4-0CC3-45FE-A116-508AB8C53E6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1AD5-BF79-481B-9799-53039175E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78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84C4-0CC3-45FE-A116-508AB8C53E6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1AD5-BF79-481B-9799-53039175E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8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84C4-0CC3-45FE-A116-508AB8C53E6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1AD5-BF79-481B-9799-53039175E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4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84C4-0CC3-45FE-A116-508AB8C53E6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1AD5-BF79-481B-9799-53039175E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75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84C4-0CC3-45FE-A116-508AB8C53E6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1AD5-BF79-481B-9799-53039175E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2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84C4-0CC3-45FE-A116-508AB8C53E6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1AD5-BF79-481B-9799-53039175E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94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84C4-0CC3-45FE-A116-508AB8C53E6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1AD5-BF79-481B-9799-53039175E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81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84C4-0CC3-45FE-A116-508AB8C53E6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1AD5-BF79-481B-9799-53039175E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32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84C4-0CC3-45FE-A116-508AB8C53E6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1AD5-BF79-481B-9799-53039175E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5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84C4-0CC3-45FE-A116-508AB8C53E6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31AD5-BF79-481B-9799-53039175E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53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E84C4-0CC3-45FE-A116-508AB8C53E6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31AD5-BF79-481B-9799-53039175E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07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jpe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7.jpeg"/><Relationship Id="rId15" Type="http://schemas.openxmlformats.org/officeDocument/2006/relationships/image" Target="../media/image31.png"/><Relationship Id="rId10" Type="http://schemas.openxmlformats.org/officeDocument/2006/relationships/image" Target="../media/image2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14.bin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jpeg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7.jpeg"/><Relationship Id="rId10" Type="http://schemas.openxmlformats.org/officeDocument/2006/relationships/image" Target="../media/image23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3.bin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7.jpeg"/><Relationship Id="rId10" Type="http://schemas.openxmlformats.org/officeDocument/2006/relationships/image" Target="../media/image2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7.bin"/><Relationship Id="rId3" Type="http://schemas.openxmlformats.org/officeDocument/2006/relationships/image" Target="../media/image5.png"/><Relationship Id="rId7" Type="http://schemas.openxmlformats.org/officeDocument/2006/relationships/image" Target="../media/image15.emf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9.png"/><Relationship Id="rId5" Type="http://schemas.openxmlformats.org/officeDocument/2006/relationships/image" Target="../media/image14.e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.emf"/><Relationship Id="rId1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5576" y="836712"/>
                <a:ext cx="3456384" cy="762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№ 1040</a:t>
                </a:r>
              </a:p>
              <a:p>
                <a:r>
                  <a:rPr lang="ru-RU" dirty="0" smtClean="0"/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ru-RU" b="0" i="1" dirty="0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 smtClean="0"/>
                  <a:t>=2; 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/>
                          </a:rPr>
                          <m:t>18</m:t>
                        </m:r>
                      </m:num>
                      <m:den>
                        <m:r>
                          <a:rPr lang="ru-RU" b="0" i="1" dirty="0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dirty="0" smtClean="0"/>
                  <a:t> =2;  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ru-RU" b="0" i="1" dirty="0" smtClean="0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ru-RU" b="0" i="1" dirty="0" smtClean="0">
                        <a:latin typeface="Cambria Math"/>
                      </a:rPr>
                      <m:t>;    г)</m:t>
                    </m:r>
                    <m:f>
                      <m:fPr>
                        <m:ctrlPr>
                          <a:rPr lang="ru-RU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ru-RU" b="0" i="1" dirty="0" smtClean="0">
                            <a:latin typeface="Cambria Math"/>
                          </a:rPr>
                          <m:t>25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836712"/>
                <a:ext cx="3456384" cy="762773"/>
              </a:xfrm>
              <a:prstGeom prst="rect">
                <a:avLst/>
              </a:prstGeom>
              <a:blipFill rotWithShape="1">
                <a:blip r:embed="rId3"/>
                <a:stretch>
                  <a:fillRect l="-1587" t="-4000" b="-48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55576" y="2060848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№1037 1) 300:10∙3=90(а) – горох</a:t>
            </a:r>
          </a:p>
          <a:p>
            <a:r>
              <a:rPr lang="ru-RU" dirty="0"/>
              <a:t> </a:t>
            </a:r>
            <a:r>
              <a:rPr lang="ru-RU" dirty="0" smtClean="0"/>
              <a:t>             2) 300:10∙5=150(а) – свекла</a:t>
            </a:r>
          </a:p>
          <a:p>
            <a:r>
              <a:rPr lang="ru-RU" dirty="0"/>
              <a:t> </a:t>
            </a:r>
            <a:r>
              <a:rPr lang="ru-RU" dirty="0" smtClean="0"/>
              <a:t>             3) 300-(90+150)=60(а) – морковь</a:t>
            </a:r>
          </a:p>
          <a:p>
            <a:r>
              <a:rPr lang="ru-RU" dirty="0"/>
              <a:t> </a:t>
            </a:r>
            <a:r>
              <a:rPr lang="ru-RU" dirty="0" smtClean="0"/>
              <a:t>              Ответ. 90; 150; 60.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3645024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№1058 </a:t>
            </a:r>
          </a:p>
          <a:p>
            <a:r>
              <a:rPr lang="ru-RU" dirty="0" smtClean="0"/>
              <a:t>200г конфет стоят столько же сколько стоит 700г печенья.</a:t>
            </a:r>
          </a:p>
          <a:p>
            <a:r>
              <a:rPr lang="ru-RU" dirty="0" smtClean="0"/>
              <a:t>1)400:200=2(р.) – больше печенья</a:t>
            </a:r>
          </a:p>
          <a:p>
            <a:r>
              <a:rPr lang="ru-RU" dirty="0" smtClean="0"/>
              <a:t>2)700∙2=1400(г) – печенья</a:t>
            </a:r>
          </a:p>
          <a:p>
            <a:r>
              <a:rPr lang="ru-RU" dirty="0" smtClean="0"/>
              <a:t>1400г=1кг 400г</a:t>
            </a:r>
          </a:p>
          <a:p>
            <a:r>
              <a:rPr lang="ru-RU" dirty="0" smtClean="0"/>
              <a:t>Ответ. 1кг 400г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836712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свойство дроби.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приводить дробь к другому знаменателю;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приводить дробь к другому числителю;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сравнивать дроби;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успешно выполнить тест.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26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Группа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10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28"/>
            <a:stretch>
              <a:fillRect/>
            </a:stretch>
          </p:blipFill>
          <p:spPr bwMode="auto">
            <a:xfrm>
              <a:off x="0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1259632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2520280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3779912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0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1268760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2564904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3833664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5085184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5076056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5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6335688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5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7596336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5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 b="62430"/>
            <a:stretch>
              <a:fillRect/>
            </a:stretch>
          </p:blipFill>
          <p:spPr bwMode="auto">
            <a:xfrm>
              <a:off x="8855968" y="6381328"/>
              <a:ext cx="288032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TextBox 53"/>
          <p:cNvSpPr txBox="1"/>
          <p:nvPr/>
        </p:nvSpPr>
        <p:spPr>
          <a:xfrm>
            <a:off x="899592" y="188640"/>
            <a:ext cx="7776864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Основное свойство дроби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51548" y="1428115"/>
            <a:ext cx="7058025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Если числитель и знаменатель дроби умножить или разделить на одно и то же натуральное число, то получим дробь, равную данной дроби.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451670"/>
              </p:ext>
            </p:extLst>
          </p:nvPr>
        </p:nvGraphicFramePr>
        <p:xfrm>
          <a:off x="1597025" y="3833813"/>
          <a:ext cx="4351338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Формула" r:id="rId4" imgW="990360" imgH="393480" progId="Equation.3">
                  <p:embed/>
                </p:oleObj>
              </mc:Choice>
              <mc:Fallback>
                <p:oleObj name="Формула" r:id="rId4" imgW="990360" imgH="3934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3833813"/>
                        <a:ext cx="4351338" cy="172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Freeform 13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2147483647 h 4224"/>
              <a:gd name="T2" fmla="*/ 0 w 5664"/>
              <a:gd name="T3" fmla="*/ 2147483647 h 4224"/>
              <a:gd name="T4" fmla="*/ 2147483647 w 5664"/>
              <a:gd name="T5" fmla="*/ 2147483647 h 4224"/>
              <a:gd name="T6" fmla="*/ 2147483647 w 5664"/>
              <a:gd name="T7" fmla="*/ 2147483647 h 4224"/>
              <a:gd name="T8" fmla="*/ 2147483647 w 5664"/>
              <a:gd name="T9" fmla="*/ 2147483647 h 4224"/>
              <a:gd name="T10" fmla="*/ 2147483647 w 5664"/>
              <a:gd name="T11" fmla="*/ 2147483647 h 4224"/>
              <a:gd name="T12" fmla="*/ 2147483647 w 5664"/>
              <a:gd name="T13" fmla="*/ 0 h 4224"/>
              <a:gd name="T14" fmla="*/ 2147483647 w 5664"/>
              <a:gd name="T15" fmla="*/ 0 h 4224"/>
              <a:gd name="T16" fmla="*/ 0 w 5664"/>
              <a:gd name="T17" fmla="*/ 2147483647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38100">
            <a:solidFill>
              <a:srgbClr val="0070C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4104" name="Picture 2" descr="D:\Мои Документы\Я\Картинки\Анимашки\Рисунок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3500438"/>
            <a:ext cx="2382837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41640" y="4179094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,  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571956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n– </a:t>
            </a:r>
            <a:r>
              <a:rPr lang="ru-RU" sz="3600" dirty="0" smtClean="0"/>
              <a:t>натуральное число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61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980728"/>
            <a:ext cx="17107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726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1600" y="1950899"/>
                <a:ext cx="6696744" cy="1480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4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sz="48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ru-RU" sz="4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4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48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ru-RU" sz="4800" b="0" i="1" smtClean="0">
                              <a:latin typeface="Cambria Math"/>
                            </a:rPr>
                            <m:t>21</m:t>
                          </m:r>
                        </m:den>
                      </m:f>
                      <m:r>
                        <a:rPr lang="ru-RU" sz="4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4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48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ru-RU" sz="4800" b="0" i="1" smtClean="0">
                              <a:latin typeface="Cambria Math"/>
                            </a:rPr>
                            <m:t>28</m:t>
                          </m:r>
                        </m:den>
                      </m:f>
                      <m:r>
                        <a:rPr lang="ru-RU" sz="4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4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4800" b="0" i="1" smtClean="0">
                              <a:latin typeface="Cambria Math"/>
                            </a:rPr>
                            <m:t>21</m:t>
                          </m:r>
                        </m:num>
                        <m:den>
                          <m:r>
                            <a:rPr lang="ru-RU" sz="4800" b="0" i="1" smtClean="0">
                              <a:latin typeface="Cambria Math"/>
                            </a:rPr>
                            <m:t>49</m:t>
                          </m:r>
                        </m:den>
                      </m:f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950899"/>
                <a:ext cx="6696744" cy="14800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2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31640" y="1916832"/>
                <a:ext cx="7056784" cy="2405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8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80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8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ru-RU" sz="8000" b="0" i="1" smtClean="0">
                          <a:latin typeface="Cambria Math"/>
                        </a:rPr>
                        <m:t>; </m:t>
                      </m:r>
                      <m:f>
                        <m:fPr>
                          <m:ctrlPr>
                            <a:rPr lang="ru-RU" sz="8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8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80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ru-RU" sz="8000" b="0" i="1" smtClean="0">
                          <a:latin typeface="Cambria Math"/>
                        </a:rPr>
                        <m:t>; </m:t>
                      </m:r>
                      <m:f>
                        <m:fPr>
                          <m:ctrlPr>
                            <a:rPr lang="ru-RU" sz="8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80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ru-RU" sz="8000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8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916832"/>
                <a:ext cx="7056784" cy="24051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30424" y="939403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Расставить дроби в порядке возрастания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5485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75656" y="903354"/>
                <a:ext cx="7488832" cy="965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40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ru-RU" sz="4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4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/>
                          </a:rPr>
                          <m:t>14</m:t>
                        </m:r>
                      </m:num>
                      <m:den>
                        <m:r>
                          <a:rPr lang="ru-RU" sz="4000" b="0" i="1" smtClean="0">
                            <a:latin typeface="Cambria Math"/>
                          </a:rPr>
                          <m:t>21</m:t>
                        </m:r>
                      </m:den>
                    </m:f>
                    <m:r>
                      <a:rPr lang="ru-RU" sz="4000" b="0" i="1" smtClean="0">
                        <a:latin typeface="Cambria Math"/>
                      </a:rPr>
                      <m:t>;  </m:t>
                    </m:r>
                    <m:f>
                      <m:fPr>
                        <m:ctrlPr>
                          <a:rPr lang="ru-RU" sz="4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40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4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dirty="0" smtClean="0">
                            <a:latin typeface="Cambria Math"/>
                          </a:rPr>
                          <m:t>14</m:t>
                        </m:r>
                      </m:num>
                      <m:den>
                        <m:r>
                          <a:rPr lang="ru-RU" sz="4000" b="0" i="1" dirty="0" smtClean="0">
                            <a:latin typeface="Cambria Math"/>
                          </a:rPr>
                          <m:t>56</m:t>
                        </m:r>
                      </m:den>
                    </m:f>
                  </m:oMath>
                </a14:m>
                <a:r>
                  <a:rPr lang="ru-RU" sz="4000" dirty="0" smtClean="0"/>
                  <a:t>;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dirty="0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sz="4000" b="0" i="1" dirty="0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ru-RU" sz="40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40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dirty="0" smtClean="0">
                            <a:latin typeface="Cambria Math"/>
                          </a:rPr>
                          <m:t>14</m:t>
                        </m:r>
                      </m:num>
                      <m:den>
                        <m:r>
                          <a:rPr lang="ru-RU" sz="4000" b="0" i="1" dirty="0" smtClean="0">
                            <a:latin typeface="Cambria Math"/>
                          </a:rPr>
                          <m:t>24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903354"/>
                <a:ext cx="7488832" cy="965905"/>
              </a:xfrm>
              <a:prstGeom prst="rect">
                <a:avLst/>
              </a:prstGeom>
              <a:blipFill rotWithShape="1">
                <a:blip r:embed="rId3"/>
                <a:stretch>
                  <a:fillRect b="-12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2276872"/>
                <a:ext cx="7776864" cy="965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40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ru-RU" sz="4000" b="0" i="1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ru-RU" sz="4000" b="0" i="1" smtClean="0">
                        <a:latin typeface="Cambria Math"/>
                      </a:rPr>
                      <m:t>;   </m:t>
                    </m:r>
                    <m:f>
                      <m:fPr>
                        <m:ctrlPr>
                          <a:rPr lang="ru-RU" sz="4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40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ru-RU" sz="4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4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4000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4000" dirty="0" smtClean="0"/>
                  <a:t>;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dirty="0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sz="4000" b="0" i="1" dirty="0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76872"/>
                <a:ext cx="7776864" cy="965905"/>
              </a:xfrm>
              <a:prstGeom prst="rect">
                <a:avLst/>
              </a:prstGeom>
              <a:blipFill rotWithShape="1">
                <a:blip r:embed="rId4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81576" y="3666383"/>
                <a:ext cx="3348372" cy="965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40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ru-RU" sz="4000" b="0" i="1" smtClean="0">
                        <a:latin typeface="Cambria Math"/>
                      </a:rPr>
                      <m:t>; </m:t>
                    </m:r>
                    <m:f>
                      <m:fPr>
                        <m:ctrlPr>
                          <a:rPr lang="ru-RU" sz="4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sz="4000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4000" dirty="0" smtClean="0"/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4000" b="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576" y="3666383"/>
                <a:ext cx="3348372" cy="965392"/>
              </a:xfrm>
              <a:prstGeom prst="rect">
                <a:avLst/>
              </a:prstGeom>
              <a:blipFill rotWithShape="1">
                <a:blip r:embed="rId5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907704" y="4149079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0777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1" name="Группа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24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28"/>
            <a:stretch>
              <a:fillRect/>
            </a:stretch>
          </p:blipFill>
          <p:spPr bwMode="auto">
            <a:xfrm>
              <a:off x="0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1259632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2520280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3779912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7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7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0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7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7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7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7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1268760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7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7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7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7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2564904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8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8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8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8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3833664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8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8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8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8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5085184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8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5076056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8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6335688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9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7596336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9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 b="62430"/>
            <a:stretch>
              <a:fillRect/>
            </a:stretch>
          </p:blipFill>
          <p:spPr bwMode="auto">
            <a:xfrm>
              <a:off x="8855968" y="6381328"/>
              <a:ext cx="288032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2" name="Рисунок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36"/>
          <a:stretch>
            <a:fillRect/>
          </a:stretch>
        </p:blipFill>
        <p:spPr bwMode="auto">
          <a:xfrm>
            <a:off x="0" y="0"/>
            <a:ext cx="6804025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 descr="C:\Users\1234\Desktop\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573463"/>
            <a:ext cx="2087562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6" descr="C:\Users\1234\Desktop\7185750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18764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Группа 61"/>
          <p:cNvGrpSpPr>
            <a:grpSpLocks/>
          </p:cNvGrpSpPr>
          <p:nvPr/>
        </p:nvGrpSpPr>
        <p:grpSpPr bwMode="auto">
          <a:xfrm>
            <a:off x="3059113" y="3500438"/>
            <a:ext cx="3008312" cy="3168650"/>
            <a:chOff x="2987824" y="3429000"/>
            <a:chExt cx="3007744" cy="3168352"/>
          </a:xfrm>
        </p:grpSpPr>
        <p:pic>
          <p:nvPicPr>
            <p:cNvPr id="9241" name="Picture 5" descr="C:\Users\1234\Desktop\resize.jpe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3429000"/>
              <a:ext cx="3007744" cy="316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C:\Users\1234\Desktop\3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37931" t="89380"/>
            <a:stretch>
              <a:fillRect/>
            </a:stretch>
          </p:blipFill>
          <p:spPr bwMode="auto">
            <a:xfrm>
              <a:off x="4283968" y="6093296"/>
              <a:ext cx="1296144" cy="332656"/>
            </a:xfrm>
            <a:prstGeom prst="rect">
              <a:avLst/>
            </a:prstGeom>
            <a:noFill/>
          </p:spPr>
        </p:pic>
        <p:pic>
          <p:nvPicPr>
            <p:cNvPr id="9" name="Picture 4" descr="C:\Users\1234\Desktop\3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t="89380" r="58621" b="1425"/>
            <a:stretch>
              <a:fillRect/>
            </a:stretch>
          </p:blipFill>
          <p:spPr bwMode="auto">
            <a:xfrm>
              <a:off x="3635896" y="6093296"/>
              <a:ext cx="864096" cy="288032"/>
            </a:xfrm>
            <a:prstGeom prst="rect">
              <a:avLst/>
            </a:prstGeom>
            <a:noFill/>
          </p:spPr>
        </p:pic>
      </p:grpSp>
      <p:pic>
        <p:nvPicPr>
          <p:cNvPr id="9226" name="Рисунок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5"/>
          <a:stretch>
            <a:fillRect/>
          </a:stretch>
        </p:blipFill>
        <p:spPr bwMode="auto">
          <a:xfrm>
            <a:off x="6300788" y="2636838"/>
            <a:ext cx="24638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Freeform 13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2147483647 h 4224"/>
              <a:gd name="T2" fmla="*/ 0 w 5664"/>
              <a:gd name="T3" fmla="*/ 2147483647 h 4224"/>
              <a:gd name="T4" fmla="*/ 2147483647 w 5664"/>
              <a:gd name="T5" fmla="*/ 2147483647 h 4224"/>
              <a:gd name="T6" fmla="*/ 2147483647 w 5664"/>
              <a:gd name="T7" fmla="*/ 2147483647 h 4224"/>
              <a:gd name="T8" fmla="*/ 2147483647 w 5664"/>
              <a:gd name="T9" fmla="*/ 2147483647 h 4224"/>
              <a:gd name="T10" fmla="*/ 2147483647 w 5664"/>
              <a:gd name="T11" fmla="*/ 2147483647 h 4224"/>
              <a:gd name="T12" fmla="*/ 2147483647 w 5664"/>
              <a:gd name="T13" fmla="*/ 0 h 4224"/>
              <a:gd name="T14" fmla="*/ 2147483647 w 5664"/>
              <a:gd name="T15" fmla="*/ 0 h 4224"/>
              <a:gd name="T16" fmla="*/ 0 w 5664"/>
              <a:gd name="T17" fmla="*/ 2147483647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38100">
            <a:solidFill>
              <a:srgbClr val="0070C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grpSp>
        <p:nvGrpSpPr>
          <p:cNvPr id="9228" name="Группа 68"/>
          <p:cNvGrpSpPr>
            <a:grpSpLocks/>
          </p:cNvGrpSpPr>
          <p:nvPr/>
        </p:nvGrpSpPr>
        <p:grpSpPr bwMode="auto">
          <a:xfrm>
            <a:off x="827088" y="5157788"/>
            <a:ext cx="936625" cy="1150937"/>
            <a:chOff x="827584" y="5157192"/>
            <a:chExt cx="936104" cy="1152128"/>
          </a:xfrm>
        </p:grpSpPr>
        <p:sp>
          <p:nvSpPr>
            <p:cNvPr id="73" name="Лента лицом вверх 72"/>
            <p:cNvSpPr/>
            <p:nvPr/>
          </p:nvSpPr>
          <p:spPr>
            <a:xfrm>
              <a:off x="827584" y="5229200"/>
              <a:ext cx="936104" cy="1080120"/>
            </a:xfrm>
            <a:prstGeom prst="ribbon2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/>
                <a:t>    </a:t>
              </a:r>
            </a:p>
          </p:txBody>
        </p:sp>
        <p:graphicFrame>
          <p:nvGraphicFramePr>
            <p:cNvPr id="9220" name="Object 5"/>
            <p:cNvGraphicFramePr>
              <a:graphicFrameLocks noChangeAspect="1"/>
            </p:cNvGraphicFramePr>
            <p:nvPr/>
          </p:nvGraphicFramePr>
          <p:xfrm>
            <a:off x="1115616" y="5157192"/>
            <a:ext cx="353292" cy="1008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3" name="Формула" r:id="rId9" imgW="139639" imgH="393529" progId="Equation.3">
                    <p:embed/>
                  </p:oleObj>
                </mc:Choice>
                <mc:Fallback>
                  <p:oleObj name="Формула" r:id="rId9" imgW="139639" imgH="393529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5616" y="5157192"/>
                          <a:ext cx="353292" cy="1008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29" name="Группа 74"/>
          <p:cNvGrpSpPr>
            <a:grpSpLocks/>
          </p:cNvGrpSpPr>
          <p:nvPr/>
        </p:nvGrpSpPr>
        <p:grpSpPr bwMode="auto">
          <a:xfrm>
            <a:off x="2555875" y="4797425"/>
            <a:ext cx="936625" cy="1152525"/>
            <a:chOff x="2555776" y="4797152"/>
            <a:chExt cx="936104" cy="1152128"/>
          </a:xfrm>
        </p:grpSpPr>
        <p:sp>
          <p:nvSpPr>
            <p:cNvPr id="76" name="Лента лицом вверх 75"/>
            <p:cNvSpPr/>
            <p:nvPr/>
          </p:nvSpPr>
          <p:spPr>
            <a:xfrm>
              <a:off x="2555776" y="4869160"/>
              <a:ext cx="936104" cy="1080120"/>
            </a:xfrm>
            <a:prstGeom prst="ribbon2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/>
                <a:t>    </a:t>
              </a:r>
            </a:p>
          </p:txBody>
        </p:sp>
        <p:graphicFrame>
          <p:nvGraphicFramePr>
            <p:cNvPr id="9219" name="Object 6"/>
            <p:cNvGraphicFramePr>
              <a:graphicFrameLocks noChangeAspect="1"/>
            </p:cNvGraphicFramePr>
            <p:nvPr/>
          </p:nvGraphicFramePr>
          <p:xfrm>
            <a:off x="2800176" y="4797152"/>
            <a:ext cx="547688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4" name="Формула" r:id="rId11" imgW="215713" imgH="393359" progId="Equation.3">
                    <p:embed/>
                  </p:oleObj>
                </mc:Choice>
                <mc:Fallback>
                  <p:oleObj name="Формула" r:id="rId11" imgW="215713" imgH="393359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0176" y="4797152"/>
                          <a:ext cx="547688" cy="10080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30" name="Группа 77"/>
          <p:cNvGrpSpPr>
            <a:grpSpLocks/>
          </p:cNvGrpSpPr>
          <p:nvPr/>
        </p:nvGrpSpPr>
        <p:grpSpPr bwMode="auto">
          <a:xfrm>
            <a:off x="4067175" y="4652963"/>
            <a:ext cx="1009650" cy="1223962"/>
            <a:chOff x="4067944" y="4653136"/>
            <a:chExt cx="1008112" cy="1224136"/>
          </a:xfrm>
        </p:grpSpPr>
        <p:sp>
          <p:nvSpPr>
            <p:cNvPr id="79" name="Лента лицом вверх 78"/>
            <p:cNvSpPr/>
            <p:nvPr/>
          </p:nvSpPr>
          <p:spPr>
            <a:xfrm>
              <a:off x="4067944" y="4725144"/>
              <a:ext cx="1008112" cy="1152128"/>
            </a:xfrm>
            <a:prstGeom prst="ribbon2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/>
                <a:t>    </a:t>
              </a:r>
            </a:p>
          </p:txBody>
        </p:sp>
        <p:graphicFrame>
          <p:nvGraphicFramePr>
            <p:cNvPr id="9218" name="Object 7"/>
            <p:cNvGraphicFramePr>
              <a:graphicFrameLocks noChangeAspect="1"/>
            </p:cNvGraphicFramePr>
            <p:nvPr/>
          </p:nvGraphicFramePr>
          <p:xfrm>
            <a:off x="4211960" y="4653136"/>
            <a:ext cx="657349" cy="1008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5" name="Формула" r:id="rId13" imgW="279279" imgH="393529" progId="Equation.3">
                    <p:embed/>
                  </p:oleObj>
                </mc:Choice>
                <mc:Fallback>
                  <p:oleObj name="Формула" r:id="rId13" imgW="279279" imgH="393529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1960" y="4653136"/>
                          <a:ext cx="657349" cy="1008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231" name="Рисунок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8" t="71150" r="18512" b="24036"/>
          <a:stretch>
            <a:fillRect/>
          </a:stretch>
        </p:blipFill>
        <p:spPr bwMode="auto">
          <a:xfrm>
            <a:off x="3419475" y="6381750"/>
            <a:ext cx="2089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44610" y="188640"/>
                <a:ext cx="3923159" cy="2217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53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159</m:t>
                          </m:r>
                        </m:den>
                      </m:f>
                      <m:r>
                        <a:rPr lang="ru-RU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53:53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159:53</m:t>
                          </m:r>
                        </m:den>
                      </m:f>
                      <m:r>
                        <a:rPr lang="ru-RU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/>
              </a:p>
              <a:p>
                <a:endParaRPr lang="ru-R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17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51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17:17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51:17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 smtClean="0"/>
              </a:p>
              <a:p>
                <a:endParaRPr lang="ru-R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3:3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9:3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610" y="188640"/>
                <a:ext cx="3923159" cy="221708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9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5" name="Группа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28"/>
            <a:stretch>
              <a:fillRect/>
            </a:stretch>
          </p:blipFill>
          <p:spPr bwMode="auto">
            <a:xfrm>
              <a:off x="0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1259632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2520280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3779912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0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1268760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2564904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3833664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5085184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5076056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6335688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7596336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 b="62430"/>
            <a:stretch>
              <a:fillRect/>
            </a:stretch>
          </p:blipFill>
          <p:spPr bwMode="auto">
            <a:xfrm>
              <a:off x="8855968" y="6381328"/>
              <a:ext cx="288032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6" name="Рисунок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36"/>
          <a:stretch>
            <a:fillRect/>
          </a:stretch>
        </p:blipFill>
        <p:spPr bwMode="auto">
          <a:xfrm>
            <a:off x="0" y="0"/>
            <a:ext cx="6804025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 descr="C:\Users\1234\Desktop\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573463"/>
            <a:ext cx="2087562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 descr="C:\Users\1234\Desktop\7185750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18764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9" name="Группа 61"/>
          <p:cNvGrpSpPr>
            <a:grpSpLocks/>
          </p:cNvGrpSpPr>
          <p:nvPr/>
        </p:nvGrpSpPr>
        <p:grpSpPr bwMode="auto">
          <a:xfrm>
            <a:off x="3059113" y="3500438"/>
            <a:ext cx="3008312" cy="3168650"/>
            <a:chOff x="2987824" y="3429000"/>
            <a:chExt cx="3007744" cy="3168352"/>
          </a:xfrm>
        </p:grpSpPr>
        <p:pic>
          <p:nvPicPr>
            <p:cNvPr id="10265" name="Picture 5" descr="C:\Users\1234\Desktop\resize.jpe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3429000"/>
              <a:ext cx="3007744" cy="316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C:\Users\1234\Desktop\3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37931" t="89380"/>
            <a:stretch>
              <a:fillRect/>
            </a:stretch>
          </p:blipFill>
          <p:spPr bwMode="auto">
            <a:xfrm>
              <a:off x="4283968" y="6093296"/>
              <a:ext cx="1296144" cy="332656"/>
            </a:xfrm>
            <a:prstGeom prst="rect">
              <a:avLst/>
            </a:prstGeom>
            <a:noFill/>
          </p:spPr>
        </p:pic>
        <p:pic>
          <p:nvPicPr>
            <p:cNvPr id="9" name="Picture 4" descr="C:\Users\1234\Desktop\3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t="89380" r="58621" b="1425"/>
            <a:stretch>
              <a:fillRect/>
            </a:stretch>
          </p:blipFill>
          <p:spPr bwMode="auto">
            <a:xfrm>
              <a:off x="3635896" y="6093296"/>
              <a:ext cx="864096" cy="288032"/>
            </a:xfrm>
            <a:prstGeom prst="rect">
              <a:avLst/>
            </a:prstGeom>
            <a:noFill/>
          </p:spPr>
        </p:pic>
      </p:grpSp>
      <p:pic>
        <p:nvPicPr>
          <p:cNvPr id="10250" name="Рисунок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5"/>
          <a:stretch>
            <a:fillRect/>
          </a:stretch>
        </p:blipFill>
        <p:spPr bwMode="auto">
          <a:xfrm>
            <a:off x="6300788" y="2636838"/>
            <a:ext cx="24638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Freeform 13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2147483647 h 4224"/>
              <a:gd name="T2" fmla="*/ 0 w 5664"/>
              <a:gd name="T3" fmla="*/ 2147483647 h 4224"/>
              <a:gd name="T4" fmla="*/ 2147483647 w 5664"/>
              <a:gd name="T5" fmla="*/ 2147483647 h 4224"/>
              <a:gd name="T6" fmla="*/ 2147483647 w 5664"/>
              <a:gd name="T7" fmla="*/ 2147483647 h 4224"/>
              <a:gd name="T8" fmla="*/ 2147483647 w 5664"/>
              <a:gd name="T9" fmla="*/ 2147483647 h 4224"/>
              <a:gd name="T10" fmla="*/ 2147483647 w 5664"/>
              <a:gd name="T11" fmla="*/ 2147483647 h 4224"/>
              <a:gd name="T12" fmla="*/ 2147483647 w 5664"/>
              <a:gd name="T13" fmla="*/ 0 h 4224"/>
              <a:gd name="T14" fmla="*/ 2147483647 w 5664"/>
              <a:gd name="T15" fmla="*/ 0 h 4224"/>
              <a:gd name="T16" fmla="*/ 0 w 5664"/>
              <a:gd name="T17" fmla="*/ 2147483647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38100">
            <a:solidFill>
              <a:srgbClr val="0070C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grpSp>
        <p:nvGrpSpPr>
          <p:cNvPr id="10252" name="Группа 68"/>
          <p:cNvGrpSpPr>
            <a:grpSpLocks/>
          </p:cNvGrpSpPr>
          <p:nvPr/>
        </p:nvGrpSpPr>
        <p:grpSpPr bwMode="auto">
          <a:xfrm>
            <a:off x="827088" y="5157788"/>
            <a:ext cx="936625" cy="1150937"/>
            <a:chOff x="827584" y="5157192"/>
            <a:chExt cx="936104" cy="1152128"/>
          </a:xfrm>
        </p:grpSpPr>
        <p:sp>
          <p:nvSpPr>
            <p:cNvPr id="73" name="Лента лицом вверх 72"/>
            <p:cNvSpPr/>
            <p:nvPr/>
          </p:nvSpPr>
          <p:spPr>
            <a:xfrm>
              <a:off x="827584" y="5229200"/>
              <a:ext cx="936104" cy="1080120"/>
            </a:xfrm>
            <a:prstGeom prst="ribbon2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/>
                <a:t>    </a:t>
              </a:r>
            </a:p>
          </p:txBody>
        </p:sp>
        <p:graphicFrame>
          <p:nvGraphicFramePr>
            <p:cNvPr id="10244" name="Object 5"/>
            <p:cNvGraphicFramePr>
              <a:graphicFrameLocks noChangeAspect="1"/>
            </p:cNvGraphicFramePr>
            <p:nvPr/>
          </p:nvGraphicFramePr>
          <p:xfrm>
            <a:off x="1115616" y="5157192"/>
            <a:ext cx="353292" cy="1008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7" name="Формула" r:id="rId9" imgW="139639" imgH="393529" progId="Equation.3">
                    <p:embed/>
                  </p:oleObj>
                </mc:Choice>
                <mc:Fallback>
                  <p:oleObj name="Формула" r:id="rId9" imgW="139639" imgH="393529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5616" y="5157192"/>
                          <a:ext cx="353292" cy="1008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53" name="Группа 74"/>
          <p:cNvGrpSpPr>
            <a:grpSpLocks/>
          </p:cNvGrpSpPr>
          <p:nvPr/>
        </p:nvGrpSpPr>
        <p:grpSpPr bwMode="auto">
          <a:xfrm>
            <a:off x="2555875" y="4797425"/>
            <a:ext cx="936625" cy="1152525"/>
            <a:chOff x="2555776" y="4797425"/>
            <a:chExt cx="936104" cy="1151855"/>
          </a:xfrm>
        </p:grpSpPr>
        <p:sp>
          <p:nvSpPr>
            <p:cNvPr id="76" name="Лента лицом вверх 75"/>
            <p:cNvSpPr/>
            <p:nvPr/>
          </p:nvSpPr>
          <p:spPr>
            <a:xfrm>
              <a:off x="2555776" y="4869160"/>
              <a:ext cx="936104" cy="1080120"/>
            </a:xfrm>
            <a:prstGeom prst="ribbon2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/>
                <a:t>    </a:t>
              </a:r>
            </a:p>
          </p:txBody>
        </p:sp>
        <p:graphicFrame>
          <p:nvGraphicFramePr>
            <p:cNvPr id="10243" name="Object 6"/>
            <p:cNvGraphicFramePr>
              <a:graphicFrameLocks noChangeAspect="1"/>
            </p:cNvGraphicFramePr>
            <p:nvPr/>
          </p:nvGraphicFramePr>
          <p:xfrm>
            <a:off x="2895600" y="4797425"/>
            <a:ext cx="355600" cy="1008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8" name="Формула" r:id="rId11" imgW="139639" imgH="393529" progId="Equation.3">
                    <p:embed/>
                  </p:oleObj>
                </mc:Choice>
                <mc:Fallback>
                  <p:oleObj name="Формула" r:id="rId11" imgW="139639" imgH="393529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600" y="4797425"/>
                          <a:ext cx="355600" cy="1008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54" name="Группа 77"/>
          <p:cNvGrpSpPr>
            <a:grpSpLocks/>
          </p:cNvGrpSpPr>
          <p:nvPr/>
        </p:nvGrpSpPr>
        <p:grpSpPr bwMode="auto">
          <a:xfrm>
            <a:off x="4067175" y="4724400"/>
            <a:ext cx="1009650" cy="1152525"/>
            <a:chOff x="4067944" y="4725144"/>
            <a:chExt cx="1008112" cy="1152128"/>
          </a:xfrm>
        </p:grpSpPr>
        <p:sp>
          <p:nvSpPr>
            <p:cNvPr id="79" name="Лента лицом вверх 78"/>
            <p:cNvSpPr/>
            <p:nvPr/>
          </p:nvSpPr>
          <p:spPr>
            <a:xfrm>
              <a:off x="4067944" y="4725144"/>
              <a:ext cx="1008112" cy="1152128"/>
            </a:xfrm>
            <a:prstGeom prst="ribbon2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/>
                <a:t>    </a:t>
              </a:r>
            </a:p>
          </p:txBody>
        </p:sp>
        <p:graphicFrame>
          <p:nvGraphicFramePr>
            <p:cNvPr id="10242" name="Object 7"/>
            <p:cNvGraphicFramePr>
              <a:graphicFrameLocks noChangeAspect="1"/>
            </p:cNvGraphicFramePr>
            <p:nvPr/>
          </p:nvGraphicFramePr>
          <p:xfrm>
            <a:off x="4459411" y="4725194"/>
            <a:ext cx="328613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9" name="Формула" r:id="rId13" imgW="139639" imgH="393529" progId="Equation.3">
                    <p:embed/>
                  </p:oleObj>
                </mc:Choice>
                <mc:Fallback>
                  <p:oleObj name="Формула" r:id="rId13" imgW="139639" imgH="393529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9411" y="4725194"/>
                          <a:ext cx="328613" cy="10080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255" name="Рисунок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8" t="71150" r="18512" b="24036"/>
          <a:stretch>
            <a:fillRect/>
          </a:stretch>
        </p:blipFill>
        <p:spPr bwMode="auto">
          <a:xfrm>
            <a:off x="3419475" y="6381750"/>
            <a:ext cx="2089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91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052736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727(2 столб.) – «5-6»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№728(д) – «7-8»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№762 – «9-10»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6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836712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свойство дроби.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приводить дробь к другому знаменателю;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приводить дробь к другому числителю;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сравнивать дроби;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успешно выполнить тест.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14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Группа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5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28"/>
            <a:stretch>
              <a:fillRect/>
            </a:stretch>
          </p:blipFill>
          <p:spPr bwMode="auto">
            <a:xfrm>
              <a:off x="0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1259632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2520280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3779912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0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1268760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2564904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3833664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5085184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5076056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6335688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7596336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 b="62430"/>
            <a:stretch>
              <a:fillRect/>
            </a:stretch>
          </p:blipFill>
          <p:spPr bwMode="auto">
            <a:xfrm>
              <a:off x="8855968" y="6381328"/>
              <a:ext cx="288032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0" name="Рисунок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36"/>
          <a:stretch>
            <a:fillRect/>
          </a:stretch>
        </p:blipFill>
        <p:spPr bwMode="auto">
          <a:xfrm>
            <a:off x="0" y="0"/>
            <a:ext cx="6804025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4" descr="C:\Users\1234\Desktop\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573463"/>
            <a:ext cx="2087562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6" descr="C:\Users\1234\Desktop\7185750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18764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Группа 61"/>
          <p:cNvGrpSpPr>
            <a:grpSpLocks/>
          </p:cNvGrpSpPr>
          <p:nvPr/>
        </p:nvGrpSpPr>
        <p:grpSpPr bwMode="auto">
          <a:xfrm>
            <a:off x="3059113" y="3500438"/>
            <a:ext cx="3008312" cy="3168650"/>
            <a:chOff x="2987824" y="3429000"/>
            <a:chExt cx="3007744" cy="3168352"/>
          </a:xfrm>
        </p:grpSpPr>
        <p:pic>
          <p:nvPicPr>
            <p:cNvPr id="1049" name="Picture 5" descr="C:\Users\1234\Desktop\resize.jpe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3429000"/>
              <a:ext cx="3007744" cy="316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C:\Users\1234\Desktop\3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37931" t="89380"/>
            <a:stretch>
              <a:fillRect/>
            </a:stretch>
          </p:blipFill>
          <p:spPr bwMode="auto">
            <a:xfrm>
              <a:off x="4283968" y="6093296"/>
              <a:ext cx="1296144" cy="332656"/>
            </a:xfrm>
            <a:prstGeom prst="rect">
              <a:avLst/>
            </a:prstGeom>
            <a:noFill/>
          </p:spPr>
        </p:pic>
        <p:pic>
          <p:nvPicPr>
            <p:cNvPr id="9" name="Picture 4" descr="C:\Users\1234\Desktop\3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t="89380" r="58621" b="1425"/>
            <a:stretch>
              <a:fillRect/>
            </a:stretch>
          </p:blipFill>
          <p:spPr bwMode="auto">
            <a:xfrm>
              <a:off x="3635896" y="6093296"/>
              <a:ext cx="864096" cy="288032"/>
            </a:xfrm>
            <a:prstGeom prst="rect">
              <a:avLst/>
            </a:prstGeom>
            <a:noFill/>
          </p:spPr>
        </p:pic>
      </p:grpSp>
      <p:pic>
        <p:nvPicPr>
          <p:cNvPr id="1034" name="Рисунок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5"/>
          <a:stretch>
            <a:fillRect/>
          </a:stretch>
        </p:blipFill>
        <p:spPr bwMode="auto">
          <a:xfrm>
            <a:off x="6300788" y="2636838"/>
            <a:ext cx="24638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Freeform 13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2147483647 h 4224"/>
              <a:gd name="T2" fmla="*/ 0 w 5664"/>
              <a:gd name="T3" fmla="*/ 2147483647 h 4224"/>
              <a:gd name="T4" fmla="*/ 2147483647 w 5664"/>
              <a:gd name="T5" fmla="*/ 2147483647 h 4224"/>
              <a:gd name="T6" fmla="*/ 2147483647 w 5664"/>
              <a:gd name="T7" fmla="*/ 2147483647 h 4224"/>
              <a:gd name="T8" fmla="*/ 2147483647 w 5664"/>
              <a:gd name="T9" fmla="*/ 2147483647 h 4224"/>
              <a:gd name="T10" fmla="*/ 2147483647 w 5664"/>
              <a:gd name="T11" fmla="*/ 2147483647 h 4224"/>
              <a:gd name="T12" fmla="*/ 2147483647 w 5664"/>
              <a:gd name="T13" fmla="*/ 0 h 4224"/>
              <a:gd name="T14" fmla="*/ 2147483647 w 5664"/>
              <a:gd name="T15" fmla="*/ 0 h 4224"/>
              <a:gd name="T16" fmla="*/ 0 w 5664"/>
              <a:gd name="T17" fmla="*/ 2147483647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38100">
            <a:solidFill>
              <a:srgbClr val="0070C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grpSp>
        <p:nvGrpSpPr>
          <p:cNvPr id="4" name="Группа 74"/>
          <p:cNvGrpSpPr>
            <a:grpSpLocks/>
          </p:cNvGrpSpPr>
          <p:nvPr/>
        </p:nvGrpSpPr>
        <p:grpSpPr bwMode="auto">
          <a:xfrm>
            <a:off x="827088" y="5157788"/>
            <a:ext cx="936625" cy="1150937"/>
            <a:chOff x="827584" y="5157192"/>
            <a:chExt cx="936104" cy="1152128"/>
          </a:xfrm>
        </p:grpSpPr>
        <p:sp>
          <p:nvSpPr>
            <p:cNvPr id="63" name="Лента лицом вверх 62"/>
            <p:cNvSpPr/>
            <p:nvPr/>
          </p:nvSpPr>
          <p:spPr>
            <a:xfrm>
              <a:off x="827584" y="5229200"/>
              <a:ext cx="936104" cy="1080120"/>
            </a:xfrm>
            <a:prstGeom prst="ribbon2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/>
                <a:t>    </a:t>
              </a:r>
            </a:p>
          </p:txBody>
        </p:sp>
        <p:graphicFrame>
          <p:nvGraphicFramePr>
            <p:cNvPr id="1028" name="Object 6"/>
            <p:cNvGraphicFramePr>
              <a:graphicFrameLocks noChangeAspect="1"/>
            </p:cNvGraphicFramePr>
            <p:nvPr/>
          </p:nvGraphicFramePr>
          <p:xfrm>
            <a:off x="1115616" y="5157192"/>
            <a:ext cx="353292" cy="1008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name="Формула" r:id="rId9" imgW="139639" imgH="393529" progId="Equation.3">
                    <p:embed/>
                  </p:oleObj>
                </mc:Choice>
                <mc:Fallback>
                  <p:oleObj name="Формула" r:id="rId9" imgW="139639" imgH="393529" progId="Equation.3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5616" y="5157192"/>
                          <a:ext cx="353292" cy="1008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Группа 75"/>
          <p:cNvGrpSpPr>
            <a:grpSpLocks/>
          </p:cNvGrpSpPr>
          <p:nvPr/>
        </p:nvGrpSpPr>
        <p:grpSpPr bwMode="auto">
          <a:xfrm>
            <a:off x="2555875" y="4797425"/>
            <a:ext cx="936625" cy="1152525"/>
            <a:chOff x="2555776" y="4797152"/>
            <a:chExt cx="936104" cy="1152128"/>
          </a:xfrm>
        </p:grpSpPr>
        <p:sp>
          <p:nvSpPr>
            <p:cNvPr id="67" name="Лента лицом вверх 66"/>
            <p:cNvSpPr/>
            <p:nvPr/>
          </p:nvSpPr>
          <p:spPr>
            <a:xfrm>
              <a:off x="2555776" y="4869160"/>
              <a:ext cx="936104" cy="1080120"/>
            </a:xfrm>
            <a:prstGeom prst="ribbon2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/>
                <a:t>    </a:t>
              </a:r>
            </a:p>
          </p:txBody>
        </p:sp>
        <p:graphicFrame>
          <p:nvGraphicFramePr>
            <p:cNvPr id="1027" name="Object 6"/>
            <p:cNvGraphicFramePr>
              <a:graphicFrameLocks noChangeAspect="1"/>
            </p:cNvGraphicFramePr>
            <p:nvPr/>
          </p:nvGraphicFramePr>
          <p:xfrm>
            <a:off x="2800176" y="4797152"/>
            <a:ext cx="547688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" name="Формула" r:id="rId11" imgW="215713" imgH="393359" progId="Equation.3">
                    <p:embed/>
                  </p:oleObj>
                </mc:Choice>
                <mc:Fallback>
                  <p:oleObj name="Формула" r:id="rId11" imgW="215713" imgH="393359" progId="Equation.3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0176" y="4797152"/>
                          <a:ext cx="547688" cy="10080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Группа 76"/>
          <p:cNvGrpSpPr>
            <a:grpSpLocks/>
          </p:cNvGrpSpPr>
          <p:nvPr/>
        </p:nvGrpSpPr>
        <p:grpSpPr bwMode="auto">
          <a:xfrm>
            <a:off x="4067175" y="4652963"/>
            <a:ext cx="1009650" cy="1223962"/>
            <a:chOff x="4067944" y="4653136"/>
            <a:chExt cx="1008112" cy="1224136"/>
          </a:xfrm>
        </p:grpSpPr>
        <p:sp>
          <p:nvSpPr>
            <p:cNvPr id="70" name="Лента лицом вверх 69"/>
            <p:cNvSpPr/>
            <p:nvPr/>
          </p:nvSpPr>
          <p:spPr>
            <a:xfrm>
              <a:off x="4067944" y="4725144"/>
              <a:ext cx="1008112" cy="1152128"/>
            </a:xfrm>
            <a:prstGeom prst="ribbon2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C0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/>
                <a:t>    </a:t>
              </a:r>
            </a:p>
          </p:txBody>
        </p:sp>
        <p:graphicFrame>
          <p:nvGraphicFramePr>
            <p:cNvPr id="1026" name="Object 8"/>
            <p:cNvGraphicFramePr>
              <a:graphicFrameLocks noChangeAspect="1"/>
            </p:cNvGraphicFramePr>
            <p:nvPr/>
          </p:nvGraphicFramePr>
          <p:xfrm>
            <a:off x="4211960" y="4653136"/>
            <a:ext cx="657349" cy="1008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Формула" r:id="rId13" imgW="279279" imgH="393529" progId="Equation.3">
                    <p:embed/>
                  </p:oleObj>
                </mc:Choice>
                <mc:Fallback>
                  <p:oleObj name="Формула" r:id="rId13" imgW="279279" imgH="393529" progId="Equation.3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1960" y="4653136"/>
                          <a:ext cx="657349" cy="1008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39" name="Рисунок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8" t="71150" r="18512" b="24036"/>
          <a:stretch>
            <a:fillRect/>
          </a:stretch>
        </p:blipFill>
        <p:spPr bwMode="auto">
          <a:xfrm>
            <a:off x="3419475" y="6381750"/>
            <a:ext cx="2089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80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536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28"/>
            <a:stretch>
              <a:fillRect/>
            </a:stretch>
          </p:blipFill>
          <p:spPr bwMode="auto">
            <a:xfrm>
              <a:off x="0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1259632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2520280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3779912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0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1268760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2564904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3833664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5085184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5076056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6335688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7596336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 b="62430"/>
            <a:stretch>
              <a:fillRect/>
            </a:stretch>
          </p:blipFill>
          <p:spPr bwMode="auto">
            <a:xfrm>
              <a:off x="8855968" y="6381328"/>
              <a:ext cx="288032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3" name="Группа 54"/>
          <p:cNvGrpSpPr>
            <a:grpSpLocks/>
          </p:cNvGrpSpPr>
          <p:nvPr/>
        </p:nvGrpSpPr>
        <p:grpSpPr bwMode="auto">
          <a:xfrm>
            <a:off x="611188" y="1773238"/>
            <a:ext cx="7777162" cy="5084762"/>
            <a:chOff x="1403648" y="548679"/>
            <a:chExt cx="4536504" cy="6372773"/>
          </a:xfrm>
        </p:grpSpPr>
        <p:pic>
          <p:nvPicPr>
            <p:cNvPr id="15366" name="Picture 3" descr="C:\Users\1234\Desktop\ukaz_o50le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48679"/>
              <a:ext cx="4536504" cy="637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Прямоугольник 53"/>
            <p:cNvSpPr/>
            <p:nvPr/>
          </p:nvSpPr>
          <p:spPr>
            <a:xfrm>
              <a:off x="2339840" y="1917542"/>
              <a:ext cx="2664120" cy="4104599"/>
            </a:xfrm>
            <a:prstGeom prst="rect">
              <a:avLst/>
            </a:prstGeom>
            <a:solidFill>
              <a:srgbClr val="EAE5C4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i="1" dirty="0">
                  <a:solidFill>
                    <a:schemeClr val="tx1"/>
                  </a:solidFill>
                  <a:latin typeface="Garamond" pitchFamily="18" charset="0"/>
                </a:rPr>
                <a:t>«Кто сумеет ошибку найти и сынов моих помирить, того ждет царская награда!!!»</a:t>
              </a:r>
            </a:p>
          </p:txBody>
        </p:sp>
      </p:grpSp>
      <p:pic>
        <p:nvPicPr>
          <p:cNvPr id="15364" name="Picture 2" descr="C:\Users\1234\Desktop\other33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2"/>
          <a:stretch>
            <a:fillRect/>
          </a:stretch>
        </p:blipFill>
        <p:spPr bwMode="auto">
          <a:xfrm>
            <a:off x="6156325" y="0"/>
            <a:ext cx="2987675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Freeform 13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2147483647 h 4224"/>
              <a:gd name="T2" fmla="*/ 0 w 5664"/>
              <a:gd name="T3" fmla="*/ 2147483647 h 4224"/>
              <a:gd name="T4" fmla="*/ 2147483647 w 5664"/>
              <a:gd name="T5" fmla="*/ 2147483647 h 4224"/>
              <a:gd name="T6" fmla="*/ 2147483647 w 5664"/>
              <a:gd name="T7" fmla="*/ 2147483647 h 4224"/>
              <a:gd name="T8" fmla="*/ 2147483647 w 5664"/>
              <a:gd name="T9" fmla="*/ 2147483647 h 4224"/>
              <a:gd name="T10" fmla="*/ 2147483647 w 5664"/>
              <a:gd name="T11" fmla="*/ 2147483647 h 4224"/>
              <a:gd name="T12" fmla="*/ 2147483647 w 5664"/>
              <a:gd name="T13" fmla="*/ 0 h 4224"/>
              <a:gd name="T14" fmla="*/ 2147483647 w 5664"/>
              <a:gd name="T15" fmla="*/ 0 h 4224"/>
              <a:gd name="T16" fmla="*/ 0 w 5664"/>
              <a:gd name="T17" fmla="*/ 2147483647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38100">
            <a:solidFill>
              <a:srgbClr val="0070C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64" y="38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78918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70 : 5 = 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3832" y="2327796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63525"/>
            <a:r>
              <a:rPr lang="ru-RU" sz="3200" dirty="0">
                <a:solidFill>
                  <a:prstClr val="black"/>
                </a:solidFill>
              </a:rPr>
              <a:t>- 2 </a:t>
            </a:r>
            <a:r>
              <a:rPr lang="ru-RU" sz="3200" dirty="0" smtClean="0">
                <a:solidFill>
                  <a:prstClr val="black"/>
                </a:solidFill>
              </a:rPr>
              <a:t>=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871198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63525"/>
            <a:r>
              <a:rPr lang="ru-RU" sz="3200" dirty="0">
                <a:solidFill>
                  <a:prstClr val="black"/>
                </a:solidFill>
                <a:sym typeface="Wingdings"/>
              </a:rPr>
              <a:t> </a:t>
            </a:r>
            <a:r>
              <a:rPr lang="ru-RU" sz="3200" dirty="0">
                <a:solidFill>
                  <a:prstClr val="black"/>
                </a:solidFill>
              </a:rPr>
              <a:t> 7 </a:t>
            </a:r>
            <a:r>
              <a:rPr lang="ru-RU" sz="3200" dirty="0" smtClean="0">
                <a:solidFill>
                  <a:prstClr val="black"/>
                </a:solidFill>
              </a:rPr>
              <a:t>=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7888" y="3334817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63525"/>
            <a:r>
              <a:rPr lang="ru-RU" sz="3200" dirty="0">
                <a:solidFill>
                  <a:prstClr val="black"/>
                </a:solidFill>
              </a:rPr>
              <a:t> +16 </a:t>
            </a:r>
            <a:r>
              <a:rPr lang="ru-RU" sz="3200" dirty="0" smtClean="0">
                <a:solidFill>
                  <a:prstClr val="black"/>
                </a:solidFill>
              </a:rPr>
              <a:t>=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8015" y="3894147"/>
            <a:ext cx="987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 : 5 =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952288" y="178047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14</a:t>
            </a:r>
            <a:r>
              <a:rPr lang="ru-RU" sz="3200" dirty="0" smtClean="0">
                <a:solidFill>
                  <a:srgbClr val="FF0000"/>
                </a:solidFill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200" dirty="0" smtClean="0">
                <a:solidFill>
                  <a:srgbClr val="FF0000"/>
                </a:solidFill>
              </a:rPr>
              <a:t> 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0858" y="229324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12</a:t>
            </a:r>
            <a:r>
              <a:rPr lang="ru-RU" sz="3200" dirty="0" smtClean="0">
                <a:solidFill>
                  <a:srgbClr val="FF0000"/>
                </a:solidFill>
              </a:rPr>
              <a:t>  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 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200" dirty="0" smtClean="0">
                <a:solidFill>
                  <a:srgbClr val="FF0000"/>
                </a:solidFill>
              </a:rPr>
              <a:t> 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5696" y="285477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84</a:t>
            </a:r>
            <a:r>
              <a:rPr lang="ru-RU" sz="3200" dirty="0" smtClean="0">
                <a:solidFill>
                  <a:srgbClr val="FF0000"/>
                </a:solidFill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sz="3200" dirty="0" smtClean="0">
                <a:solidFill>
                  <a:srgbClr val="FF0000"/>
                </a:solidFill>
              </a:rPr>
              <a:t> 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6794" y="331321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100</a:t>
            </a:r>
            <a:r>
              <a:rPr lang="ru-RU" sz="3200" dirty="0" smtClean="0">
                <a:solidFill>
                  <a:srgbClr val="FF0000"/>
                </a:solidFill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ru-RU" sz="3200" dirty="0" smtClean="0">
                <a:solidFill>
                  <a:srgbClr val="FF0000"/>
                </a:solidFill>
              </a:rPr>
              <a:t> 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16832" y="388622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20</a:t>
            </a:r>
            <a:r>
              <a:rPr lang="ru-RU" sz="3200" dirty="0" smtClean="0">
                <a:solidFill>
                  <a:srgbClr val="FF0000"/>
                </a:solidFill>
              </a:rPr>
              <a:t>  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3200" dirty="0" smtClean="0">
                <a:solidFill>
                  <a:srgbClr val="FF0000"/>
                </a:solidFill>
              </a:rPr>
              <a:t> 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81736" y="56422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20 </a:t>
            </a:r>
            <a:r>
              <a:rPr lang="ru-RU" sz="3200" dirty="0" smtClean="0">
                <a:sym typeface="Wingdings"/>
              </a:rPr>
              <a:t></a:t>
            </a:r>
            <a:r>
              <a:rPr lang="ru-RU" sz="3200" dirty="0" smtClean="0"/>
              <a:t> 5 =  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427984" y="1023743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63525"/>
            <a:r>
              <a:rPr lang="ru-RU" sz="3200" dirty="0" smtClean="0">
                <a:solidFill>
                  <a:prstClr val="black"/>
                </a:solidFill>
              </a:rPr>
              <a:t>  - 60 =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88024" y="1509667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63525"/>
            <a:r>
              <a:rPr lang="ru-RU" sz="3200" dirty="0" smtClean="0">
                <a:solidFill>
                  <a:prstClr val="black"/>
                </a:solidFill>
                <a:sym typeface="Wingdings"/>
              </a:rPr>
              <a:t>: </a:t>
            </a:r>
            <a:r>
              <a:rPr lang="ru-RU" sz="3200" dirty="0" smtClean="0">
                <a:solidFill>
                  <a:prstClr val="black"/>
                </a:solidFill>
              </a:rPr>
              <a:t>8 =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99992" y="2102644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63525"/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smtClean="0">
                <a:solidFill>
                  <a:prstClr val="black"/>
                </a:solidFill>
              </a:rPr>
              <a:t>+25 =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34125" y="257336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sym typeface="Wingdings"/>
              </a:rPr>
              <a:t></a:t>
            </a:r>
            <a:r>
              <a:rPr lang="ru-RU" sz="3200" dirty="0" smtClean="0">
                <a:solidFill>
                  <a:prstClr val="black"/>
                </a:solidFill>
              </a:rPr>
              <a:t> 3 </a:t>
            </a:r>
            <a:r>
              <a:rPr lang="ru-RU" sz="3200" dirty="0">
                <a:solidFill>
                  <a:prstClr val="black"/>
                </a:solidFill>
              </a:rPr>
              <a:t>=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777880" y="555509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100</a:t>
            </a:r>
            <a:r>
              <a:rPr lang="ru-RU" sz="3200" dirty="0" smtClean="0">
                <a:solidFill>
                  <a:srgbClr val="FF0000"/>
                </a:solidFill>
              </a:rPr>
              <a:t>  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3200" dirty="0" smtClean="0">
                <a:solidFill>
                  <a:srgbClr val="FF0000"/>
                </a:solidFill>
              </a:rPr>
              <a:t> 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21896" y="98919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40</a:t>
            </a:r>
            <a:r>
              <a:rPr lang="ru-RU" sz="3200" dirty="0" smtClean="0">
                <a:solidFill>
                  <a:srgbClr val="FF0000"/>
                </a:solidFill>
              </a:rPr>
              <a:t>  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200" dirty="0" smtClean="0">
                <a:solidFill>
                  <a:srgbClr val="FF0000"/>
                </a:solidFill>
              </a:rPr>
              <a:t> 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49888" y="149324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5</a:t>
            </a:r>
            <a:r>
              <a:rPr lang="ru-RU" sz="3200" dirty="0" smtClean="0">
                <a:solidFill>
                  <a:srgbClr val="FF0000"/>
                </a:solidFill>
              </a:rPr>
              <a:t>     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3200" dirty="0" smtClean="0">
                <a:solidFill>
                  <a:srgbClr val="FF0000"/>
                </a:solidFill>
              </a:rPr>
              <a:t> 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49888" y="206931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30</a:t>
            </a:r>
            <a:r>
              <a:rPr lang="ru-RU" sz="3200" dirty="0" smtClean="0">
                <a:solidFill>
                  <a:srgbClr val="FF0000"/>
                </a:solidFill>
              </a:rPr>
              <a:t>  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200" dirty="0" smtClean="0">
                <a:solidFill>
                  <a:srgbClr val="FF0000"/>
                </a:solidFill>
              </a:rPr>
              <a:t> 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49888" y="257336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90</a:t>
            </a:r>
            <a:r>
              <a:rPr lang="ru-RU" sz="3200" dirty="0" smtClean="0">
                <a:solidFill>
                  <a:srgbClr val="FF0000"/>
                </a:solidFill>
              </a:rPr>
              <a:t>  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3200" dirty="0" smtClean="0">
                <a:solidFill>
                  <a:srgbClr val="FF0000"/>
                </a:solidFill>
              </a:rPr>
              <a:t> 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0032" y="313225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+10 =  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432528" y="3636313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63525"/>
            <a:r>
              <a:rPr lang="ru-RU" sz="3200" dirty="0" smtClean="0">
                <a:solidFill>
                  <a:prstClr val="black"/>
                </a:solidFill>
              </a:rPr>
              <a:t>  : 20 =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792568" y="4093493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63525"/>
            <a:r>
              <a:rPr lang="ru-RU" sz="3200" dirty="0" smtClean="0">
                <a:solidFill>
                  <a:prstClr val="black"/>
                </a:solidFill>
                <a:sym typeface="Wingdings"/>
              </a:rPr>
              <a:t> 9 </a:t>
            </a:r>
            <a:r>
              <a:rPr lang="ru-RU" sz="3200" dirty="0" smtClean="0">
                <a:solidFill>
                  <a:prstClr val="black"/>
                </a:solidFill>
              </a:rPr>
              <a:t>=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504536" y="4614462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63525"/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smtClean="0">
                <a:solidFill>
                  <a:prstClr val="black"/>
                </a:solidFill>
              </a:rPr>
              <a:t>- 15 =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938669" y="5085185"/>
            <a:ext cx="987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sym typeface="Wingdings"/>
              </a:rPr>
              <a:t>: 6</a:t>
            </a:r>
            <a:r>
              <a:rPr lang="ru-RU" sz="3200" dirty="0" smtClean="0">
                <a:solidFill>
                  <a:prstClr val="black"/>
                </a:solidFill>
              </a:rPr>
              <a:t> </a:t>
            </a:r>
            <a:r>
              <a:rPr lang="ru-RU" sz="3200" dirty="0">
                <a:solidFill>
                  <a:prstClr val="black"/>
                </a:solidFill>
              </a:rPr>
              <a:t>=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773276" y="312354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100</a:t>
            </a:r>
            <a:r>
              <a:rPr lang="ru-RU" sz="3200" dirty="0" smtClean="0">
                <a:solidFill>
                  <a:srgbClr val="FF0000"/>
                </a:solidFill>
              </a:rPr>
              <a:t>  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3200" dirty="0" smtClean="0">
                <a:solidFill>
                  <a:srgbClr val="FF0000"/>
                </a:solidFill>
              </a:rPr>
              <a:t> 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26440" y="360176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5 </a:t>
            </a:r>
            <a:r>
              <a:rPr lang="ru-RU" sz="3200" dirty="0" smtClean="0">
                <a:solidFill>
                  <a:srgbClr val="FF0000"/>
                </a:solidFill>
              </a:rPr>
              <a:t>  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 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3200" dirty="0" smtClean="0">
                <a:solidFill>
                  <a:srgbClr val="FF0000"/>
                </a:solidFill>
              </a:rPr>
              <a:t> 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54432" y="407707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45</a:t>
            </a:r>
            <a:r>
              <a:rPr lang="ru-RU" sz="3200" dirty="0" smtClean="0">
                <a:solidFill>
                  <a:srgbClr val="FF0000"/>
                </a:solidFill>
              </a:rPr>
              <a:t>  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200" dirty="0" smtClean="0">
                <a:solidFill>
                  <a:srgbClr val="FF0000"/>
                </a:solidFill>
              </a:rPr>
              <a:t> 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54432" y="4581128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30</a:t>
            </a:r>
            <a:r>
              <a:rPr lang="ru-RU" sz="3200" dirty="0" smtClean="0">
                <a:solidFill>
                  <a:srgbClr val="FF0000"/>
                </a:solidFill>
              </a:rPr>
              <a:t>  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3200" dirty="0" smtClean="0">
                <a:solidFill>
                  <a:srgbClr val="FF0000"/>
                </a:solidFill>
              </a:rPr>
              <a:t> 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54432" y="508518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5  </a:t>
            </a:r>
            <a:r>
              <a:rPr lang="ru-RU" sz="3200" dirty="0" smtClean="0">
                <a:solidFill>
                  <a:srgbClr val="FF0000"/>
                </a:solidFill>
              </a:rPr>
              <a:t>  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200" dirty="0" smtClean="0">
                <a:solidFill>
                  <a:srgbClr val="FF0000"/>
                </a:solidFill>
              </a:rPr>
              <a:t> 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95819" y="5580529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sym typeface="Wingdings"/>
              </a:rPr>
              <a:t>-</a:t>
            </a:r>
            <a:r>
              <a:rPr lang="ru-RU" sz="3200" dirty="0" smtClean="0">
                <a:solidFill>
                  <a:prstClr val="black"/>
                </a:solidFill>
              </a:rPr>
              <a:t> 5 </a:t>
            </a:r>
            <a:r>
              <a:rPr lang="ru-RU" sz="3200" dirty="0">
                <a:solidFill>
                  <a:prstClr val="black"/>
                </a:solidFill>
              </a:rPr>
              <a:t>=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5911582" y="5580528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0</a:t>
            </a:r>
            <a:r>
              <a:rPr lang="ru-RU" sz="3200" dirty="0" smtClean="0">
                <a:solidFill>
                  <a:srgbClr val="FF0000"/>
                </a:solidFill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3200" dirty="0" smtClean="0">
                <a:solidFill>
                  <a:srgbClr val="FF0000"/>
                </a:solidFill>
              </a:rPr>
              <a:t> 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4" b="8904"/>
          <a:stretch>
            <a:fillRect/>
          </a:stretch>
        </p:blipFill>
        <p:spPr>
          <a:xfrm>
            <a:off x="1403648" y="692696"/>
            <a:ext cx="3702150" cy="39604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05798" y="670248"/>
            <a:ext cx="27785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С</a:t>
            </a:r>
            <a:r>
              <a:rPr lang="ru-RU" sz="3200" dirty="0" smtClean="0"/>
              <a:t>офья </a:t>
            </a:r>
            <a:r>
              <a:rPr lang="ru-RU" sz="3600" dirty="0" smtClean="0"/>
              <a:t>В</a:t>
            </a:r>
            <a:r>
              <a:rPr lang="ru-RU" sz="3200" dirty="0" smtClean="0"/>
              <a:t>асильевна </a:t>
            </a:r>
            <a:r>
              <a:rPr lang="ru-RU" sz="3600" dirty="0" smtClean="0"/>
              <a:t>К</a:t>
            </a:r>
            <a:r>
              <a:rPr lang="ru-RU" sz="3200" dirty="0" smtClean="0"/>
              <a:t>овалевская</a:t>
            </a:r>
            <a:r>
              <a:rPr lang="ru-RU" sz="3200" dirty="0"/>
              <a:t> 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95328" y="4797152"/>
            <a:ext cx="6048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800" dirty="0" smtClean="0"/>
              <a:t>Первая </a:t>
            </a:r>
            <a:r>
              <a:rPr lang="ru-RU" sz="2800" dirty="0"/>
              <a:t>в мире женщина-профессор математики. </a:t>
            </a:r>
          </a:p>
        </p:txBody>
      </p:sp>
    </p:spTree>
    <p:extLst>
      <p:ext uri="{BB962C8B-B14F-4D97-AF65-F5344CB8AC3E}">
        <p14:creationId xmlns:p14="http://schemas.microsoft.com/office/powerpoint/2010/main" val="90266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8" name="Группа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9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28"/>
            <a:stretch>
              <a:fillRect/>
            </a:stretch>
          </p:blipFill>
          <p:spPr bwMode="auto">
            <a:xfrm>
              <a:off x="0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1259632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2520280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3779912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0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1268760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2564904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3833664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5085184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5076056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6335688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7596336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 b="62430"/>
            <a:stretch>
              <a:fillRect/>
            </a:stretch>
          </p:blipFill>
          <p:spPr bwMode="auto">
            <a:xfrm>
              <a:off x="8855968" y="6381328"/>
              <a:ext cx="288032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827088" y="4221163"/>
          <a:ext cx="865187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Формула" r:id="rId4" imgW="190440" imgH="507960" progId="Equation.3">
                  <p:embed/>
                </p:oleObj>
              </mc:Choice>
              <mc:Fallback>
                <p:oleObj name="Формула" r:id="rId4" imgW="190440" imgH="50796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221163"/>
                        <a:ext cx="865187" cy="223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2"/>
          <p:cNvGraphicFramePr>
            <a:graphicFrameLocks noChangeAspect="1"/>
          </p:cNvGraphicFramePr>
          <p:nvPr/>
        </p:nvGraphicFramePr>
        <p:xfrm>
          <a:off x="3348038" y="4221163"/>
          <a:ext cx="863600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Формула" r:id="rId6" imgW="190440" imgH="507960" progId="Equation.3">
                  <p:embed/>
                </p:oleObj>
              </mc:Choice>
              <mc:Fallback>
                <p:oleObj name="Формула" r:id="rId6" imgW="190440" imgH="50796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221163"/>
                        <a:ext cx="863600" cy="223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940425" y="4221163"/>
          <a:ext cx="863600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Формула" r:id="rId8" imgW="190440" imgH="507960" progId="Equation.3">
                  <p:embed/>
                </p:oleObj>
              </mc:Choice>
              <mc:Fallback>
                <p:oleObj name="Формула" r:id="rId8" imgW="190440" imgH="50796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4221163"/>
                        <a:ext cx="863600" cy="223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436096" y="1916832"/>
            <a:ext cx="1941437" cy="1872208"/>
            <a:chOff x="2250" y="1215"/>
            <a:chExt cx="6885" cy="6735"/>
          </a:xfrm>
          <a:solidFill>
            <a:srgbClr val="99FF33"/>
          </a:solidFill>
        </p:grpSpPr>
        <p:sp>
          <p:nvSpPr>
            <p:cNvPr id="30726" name="Oval 6"/>
            <p:cNvSpPr>
              <a:spLocks noChangeArrowheads="1"/>
            </p:cNvSpPr>
            <p:nvPr/>
          </p:nvSpPr>
          <p:spPr bwMode="auto">
            <a:xfrm>
              <a:off x="2250" y="1215"/>
              <a:ext cx="6885" cy="6735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cxnSp>
          <p:nvCxnSpPr>
            <p:cNvPr id="30727" name="AutoShape 7"/>
            <p:cNvCxnSpPr>
              <a:cxnSpLocks noChangeShapeType="1"/>
            </p:cNvCxnSpPr>
            <p:nvPr/>
          </p:nvCxnSpPr>
          <p:spPr bwMode="auto">
            <a:xfrm>
              <a:off x="5655" y="1215"/>
              <a:ext cx="76" cy="6735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728" name="AutoShape 8"/>
            <p:cNvCxnSpPr>
              <a:cxnSpLocks noChangeShapeType="1"/>
            </p:cNvCxnSpPr>
            <p:nvPr/>
          </p:nvCxnSpPr>
          <p:spPr bwMode="auto">
            <a:xfrm flipH="1">
              <a:off x="2250" y="4560"/>
              <a:ext cx="6885" cy="0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915816" y="1916832"/>
            <a:ext cx="1847106" cy="1806864"/>
            <a:chOff x="2250" y="1215"/>
            <a:chExt cx="6885" cy="6735"/>
          </a:xfrm>
          <a:solidFill>
            <a:srgbClr val="FF9900"/>
          </a:solidFill>
        </p:grpSpPr>
        <p:sp>
          <p:nvSpPr>
            <p:cNvPr id="30730" name="Oval 10"/>
            <p:cNvSpPr>
              <a:spLocks noChangeArrowheads="1"/>
            </p:cNvSpPr>
            <p:nvPr/>
          </p:nvSpPr>
          <p:spPr bwMode="auto">
            <a:xfrm>
              <a:off x="2250" y="1215"/>
              <a:ext cx="6885" cy="673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cxnSp>
          <p:nvCxnSpPr>
            <p:cNvPr id="30731" name="AutoShape 11"/>
            <p:cNvCxnSpPr>
              <a:cxnSpLocks noChangeShapeType="1"/>
            </p:cNvCxnSpPr>
            <p:nvPr/>
          </p:nvCxnSpPr>
          <p:spPr bwMode="auto">
            <a:xfrm>
              <a:off x="5655" y="1215"/>
              <a:ext cx="76" cy="6735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732" name="AutoShape 12"/>
            <p:cNvCxnSpPr>
              <a:cxnSpLocks noChangeShapeType="1"/>
            </p:cNvCxnSpPr>
            <p:nvPr/>
          </p:nvCxnSpPr>
          <p:spPr bwMode="auto">
            <a:xfrm flipV="1">
              <a:off x="2865" y="2640"/>
              <a:ext cx="5625" cy="3840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733" name="AutoShape 13"/>
            <p:cNvCxnSpPr>
              <a:cxnSpLocks noChangeShapeType="1"/>
            </p:cNvCxnSpPr>
            <p:nvPr/>
          </p:nvCxnSpPr>
          <p:spPr bwMode="auto">
            <a:xfrm>
              <a:off x="2865" y="2715"/>
              <a:ext cx="5625" cy="3765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95536" y="1916832"/>
            <a:ext cx="1770181" cy="1783916"/>
            <a:chOff x="2250" y="1215"/>
            <a:chExt cx="6885" cy="6735"/>
          </a:xfrm>
          <a:solidFill>
            <a:srgbClr val="FFFF00"/>
          </a:solidFill>
        </p:grpSpPr>
        <p:sp>
          <p:nvSpPr>
            <p:cNvPr id="30735" name="Oval 15"/>
            <p:cNvSpPr>
              <a:spLocks noChangeArrowheads="1"/>
            </p:cNvSpPr>
            <p:nvPr/>
          </p:nvSpPr>
          <p:spPr bwMode="auto">
            <a:xfrm>
              <a:off x="2250" y="1215"/>
              <a:ext cx="6885" cy="6735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cxnSp>
          <p:nvCxnSpPr>
            <p:cNvPr id="30736" name="AutoShape 16"/>
            <p:cNvCxnSpPr>
              <a:cxnSpLocks noChangeShapeType="1"/>
            </p:cNvCxnSpPr>
            <p:nvPr/>
          </p:nvCxnSpPr>
          <p:spPr bwMode="auto">
            <a:xfrm>
              <a:off x="5655" y="1215"/>
              <a:ext cx="76" cy="6735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737" name="AutoShape 17"/>
            <p:cNvCxnSpPr>
              <a:cxnSpLocks noChangeShapeType="1"/>
            </p:cNvCxnSpPr>
            <p:nvPr/>
          </p:nvCxnSpPr>
          <p:spPr bwMode="auto">
            <a:xfrm flipV="1">
              <a:off x="3000" y="2385"/>
              <a:ext cx="5385" cy="4305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738" name="AutoShape 18"/>
            <p:cNvCxnSpPr>
              <a:cxnSpLocks noChangeShapeType="1"/>
            </p:cNvCxnSpPr>
            <p:nvPr/>
          </p:nvCxnSpPr>
          <p:spPr bwMode="auto">
            <a:xfrm>
              <a:off x="3000" y="2385"/>
              <a:ext cx="5385" cy="4305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739" name="AutoShape 19"/>
            <p:cNvCxnSpPr>
              <a:cxnSpLocks noChangeShapeType="1"/>
            </p:cNvCxnSpPr>
            <p:nvPr/>
          </p:nvCxnSpPr>
          <p:spPr bwMode="auto">
            <a:xfrm>
              <a:off x="2250" y="4515"/>
              <a:ext cx="6885" cy="15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pic>
        <p:nvPicPr>
          <p:cNvPr id="30740" name="Picture 20" descr="C:\Documents and Settings\Надеина\Рабочий стол\Рисунок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71"/>
          <a:stretch>
            <a:fillRect/>
          </a:stretch>
        </p:blipFill>
        <p:spPr bwMode="auto">
          <a:xfrm>
            <a:off x="395288" y="1916113"/>
            <a:ext cx="936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21" descr="C:\Documents and Settings\Надеина\Рабочий стол\Рисунок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57"/>
          <a:stretch>
            <a:fillRect/>
          </a:stretch>
        </p:blipFill>
        <p:spPr bwMode="auto">
          <a:xfrm>
            <a:off x="2916238" y="1916113"/>
            <a:ext cx="9366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22" descr="C:\Documents and Settings\Надеина\Рабочий стол\Рисунок3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5435600" y="1916113"/>
            <a:ext cx="9842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TextBox 95"/>
          <p:cNvSpPr txBox="1"/>
          <p:nvPr/>
        </p:nvSpPr>
        <p:spPr>
          <a:xfrm>
            <a:off x="2268538" y="4868863"/>
            <a:ext cx="10080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=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859338" y="4868863"/>
            <a:ext cx="10080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=</a:t>
            </a:r>
          </a:p>
        </p:txBody>
      </p:sp>
      <p:sp>
        <p:nvSpPr>
          <p:cNvPr id="3088" name="Freeform 13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2147483647 h 4224"/>
              <a:gd name="T2" fmla="*/ 0 w 5664"/>
              <a:gd name="T3" fmla="*/ 2147483647 h 4224"/>
              <a:gd name="T4" fmla="*/ 2147483647 w 5664"/>
              <a:gd name="T5" fmla="*/ 2147483647 h 4224"/>
              <a:gd name="T6" fmla="*/ 2147483647 w 5664"/>
              <a:gd name="T7" fmla="*/ 2147483647 h 4224"/>
              <a:gd name="T8" fmla="*/ 2147483647 w 5664"/>
              <a:gd name="T9" fmla="*/ 2147483647 h 4224"/>
              <a:gd name="T10" fmla="*/ 2147483647 w 5664"/>
              <a:gd name="T11" fmla="*/ 2147483647 h 4224"/>
              <a:gd name="T12" fmla="*/ 2147483647 w 5664"/>
              <a:gd name="T13" fmla="*/ 0 h 4224"/>
              <a:gd name="T14" fmla="*/ 2147483647 w 5664"/>
              <a:gd name="T15" fmla="*/ 0 h 4224"/>
              <a:gd name="T16" fmla="*/ 0 w 5664"/>
              <a:gd name="T17" fmla="*/ 2147483647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38100">
            <a:solidFill>
              <a:srgbClr val="0070C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graphicFrame>
        <p:nvGraphicFramePr>
          <p:cNvPr id="77" name="Object 5"/>
          <p:cNvGraphicFramePr>
            <a:graphicFrameLocks noChangeAspect="1"/>
          </p:cNvGraphicFramePr>
          <p:nvPr/>
        </p:nvGraphicFramePr>
        <p:xfrm>
          <a:off x="7740650" y="4221163"/>
          <a:ext cx="863600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Формула" r:id="rId13" imgW="190440" imgH="507960" progId="Equation.3">
                  <p:embed/>
                </p:oleObj>
              </mc:Choice>
              <mc:Fallback>
                <p:oleObj name="Формула" r:id="rId13" imgW="190440" imgH="50796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4221163"/>
                        <a:ext cx="863600" cy="223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7019925" y="4868863"/>
            <a:ext cx="100806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73047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uild="allAtOnce"/>
      <p:bldP spid="97" grpId="0" build="allAtOnce"/>
      <p:bldP spid="7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6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19672" y="692696"/>
                <a:ext cx="1440160" cy="340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44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44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b="1" i="1" dirty="0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ru-RU" sz="4400" b="1" i="1" dirty="0" smtClean="0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endParaRPr lang="ru-RU" sz="4400" b="1" dirty="0" smtClean="0"/>
              </a:p>
              <a:p>
                <a:endParaRPr lang="ru-RU" sz="4400" b="1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44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44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b="1" i="1" dirty="0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4400" b="1" i="1" dirty="0" smtClean="0"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ru-RU" sz="4400" b="1" dirty="0" smtClean="0"/>
              </a:p>
              <a:p>
                <a:endParaRPr lang="ru-RU" sz="4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692696"/>
                <a:ext cx="1440160" cy="3400996"/>
              </a:xfrm>
              <a:prstGeom prst="rect">
                <a:avLst/>
              </a:prstGeom>
              <a:blipFill rotWithShape="1">
                <a:blip r:embed="rId3"/>
                <a:stretch>
                  <a:fillRect l="-4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12232" y="692696"/>
                <a:ext cx="5112568" cy="3349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ru-RU" sz="32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sz="32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r>
                            <a:rPr lang="ru-RU" sz="32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ru-RU" sz="32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sz="32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ru-RU" sz="3200" b="1" dirty="0" smtClean="0"/>
                        <m:t>= </m:t>
                      </m:r>
                      <m:f>
                        <m:fPr>
                          <m:ctrlPr>
                            <a:rPr lang="ru-RU" sz="3200" b="1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b="1" i="1" dirty="0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ru-RU" sz="3200" b="1" i="1" dirty="0" smtClean="0"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sz="4400" b="1" dirty="0" smtClean="0"/>
              </a:p>
              <a:p>
                <a:endParaRPr lang="ru-RU" sz="4400" b="1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/>
                          </a:rPr>
                          <m:t>𝟑</m:t>
                        </m:r>
                        <m:r>
                          <a:rPr lang="ru-RU" sz="4400" b="1" i="1" smtClean="0">
                            <a:latin typeface="Cambria Math"/>
                          </a:rPr>
                          <m:t>:</m:t>
                        </m:r>
                        <m:r>
                          <a:rPr lang="ru-RU" sz="4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4400" b="1" i="1" smtClean="0">
                            <a:latin typeface="Cambria Math"/>
                          </a:rPr>
                          <m:t>𝟔</m:t>
                        </m:r>
                        <m:r>
                          <a:rPr lang="ru-RU" sz="4400" b="1" i="1" smtClean="0">
                            <a:latin typeface="Cambria Math"/>
                          </a:rPr>
                          <m:t>:</m:t>
                        </m:r>
                        <m:r>
                          <a:rPr lang="ru-RU" sz="44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4400" b="1" i="1" dirty="0">
                    <a:latin typeface="Cambria Math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4400" b="1" i="1" dirty="0" smtClean="0"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ru-RU" sz="4400" b="1" i="1" dirty="0">
                  <a:latin typeface="Cambria Math"/>
                </a:endParaRPr>
              </a:p>
              <a:p>
                <a:endParaRPr lang="ru-RU" sz="44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232" y="692696"/>
                <a:ext cx="5112568" cy="33499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71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Группа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10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280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28"/>
            <a:stretch>
              <a:fillRect/>
            </a:stretch>
          </p:blipFill>
          <p:spPr bwMode="auto">
            <a:xfrm>
              <a:off x="0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1259632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2520280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3779912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0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1268760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1268760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256490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2564904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3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83366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4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3833664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5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6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88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7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5085184"/>
              <a:ext cx="1252065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8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/>
            <a:stretch>
              <a:fillRect/>
            </a:stretch>
          </p:blipFill>
          <p:spPr bwMode="auto">
            <a:xfrm>
              <a:off x="8855968" y="5085184"/>
              <a:ext cx="288032" cy="126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9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5076056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50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6335688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51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30"/>
            <a:stretch>
              <a:fillRect/>
            </a:stretch>
          </p:blipFill>
          <p:spPr bwMode="auto">
            <a:xfrm>
              <a:off x="7596336" y="6381328"/>
              <a:ext cx="1252065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52" name="Picture 2" descr="C:\Users\1234\Desktop\menub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94" b="62430"/>
            <a:stretch>
              <a:fillRect/>
            </a:stretch>
          </p:blipFill>
          <p:spPr bwMode="auto">
            <a:xfrm>
              <a:off x="8855968" y="6381328"/>
              <a:ext cx="288032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TextBox 53"/>
          <p:cNvSpPr txBox="1"/>
          <p:nvPr/>
        </p:nvSpPr>
        <p:spPr>
          <a:xfrm>
            <a:off x="517512" y="2528040"/>
            <a:ext cx="7776864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Основное свойство дроби</a:t>
            </a:r>
          </a:p>
        </p:txBody>
      </p:sp>
      <p:sp>
        <p:nvSpPr>
          <p:cNvPr id="4103" name="Freeform 13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2147483647 h 4224"/>
              <a:gd name="T2" fmla="*/ 0 w 5664"/>
              <a:gd name="T3" fmla="*/ 2147483647 h 4224"/>
              <a:gd name="T4" fmla="*/ 2147483647 w 5664"/>
              <a:gd name="T5" fmla="*/ 2147483647 h 4224"/>
              <a:gd name="T6" fmla="*/ 2147483647 w 5664"/>
              <a:gd name="T7" fmla="*/ 2147483647 h 4224"/>
              <a:gd name="T8" fmla="*/ 2147483647 w 5664"/>
              <a:gd name="T9" fmla="*/ 2147483647 h 4224"/>
              <a:gd name="T10" fmla="*/ 2147483647 w 5664"/>
              <a:gd name="T11" fmla="*/ 2147483647 h 4224"/>
              <a:gd name="T12" fmla="*/ 2147483647 w 5664"/>
              <a:gd name="T13" fmla="*/ 0 h 4224"/>
              <a:gd name="T14" fmla="*/ 2147483647 w 5664"/>
              <a:gd name="T15" fmla="*/ 0 h 4224"/>
              <a:gd name="T16" fmla="*/ 0 w 5664"/>
              <a:gd name="T17" fmla="*/ 2147483647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38100">
            <a:solidFill>
              <a:srgbClr val="0070C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4104" name="Picture 2" descr="D:\Мои Документы\Я\Картинки\Анимашки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3500438"/>
            <a:ext cx="2382837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66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556792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дробь к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другому знаменателю.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дробь к другому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числителю.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Сравнивать дроби с разными числителями и знаменателями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4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568</Words>
  <Application>Microsoft Office PowerPoint</Application>
  <PresentationFormat>Экран (4:3)</PresentationFormat>
  <Paragraphs>118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2016-02-18T07:02:04Z</dcterms:created>
  <dcterms:modified xsi:type="dcterms:W3CDTF">2016-02-24T09:35:40Z</dcterms:modified>
</cp:coreProperties>
</file>