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9" r:id="rId4"/>
    <p:sldId id="263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B3FF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 snapToGrid="0"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144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2766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A3C4D40-D094-4897-B02E-9C6F8F316DC9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3079" name="Group 7"/>
          <p:cNvGrpSpPr>
            <a:grpSpLocks/>
          </p:cNvGrpSpPr>
          <p:nvPr/>
        </p:nvGrpSpPr>
        <p:grpSpPr bwMode="auto">
          <a:xfrm>
            <a:off x="0" y="2457450"/>
            <a:ext cx="9067800" cy="4324350"/>
            <a:chOff x="0" y="1548"/>
            <a:chExt cx="5712" cy="2724"/>
          </a:xfrm>
        </p:grpSpPr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1056" y="1680"/>
              <a:ext cx="4656" cy="48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7" rIns="92075" bIns="46037" anchor="ctr"/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144" y="2544"/>
              <a:ext cx="48" cy="1728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7" rIns="92075" bIns="46037" anchor="ctr"/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pic>
          <p:nvPicPr>
            <p:cNvPr id="3082" name="Picture 10" descr="dice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1548"/>
              <a:ext cx="978" cy="996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5EADC-7EAE-41F9-BF60-3D0BC1EFA2A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18313" y="304800"/>
            <a:ext cx="2017712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304800"/>
            <a:ext cx="5903913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374383-6301-4FBD-A1CE-514CD7734B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94BAF-AE6D-4591-ADA3-9F51659AAB9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D950B-50F0-48BA-B323-FEEB2C7DFCE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620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244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CFE17-EB71-4AEB-A131-914F46C1627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2FEAB-7C66-4A11-9C95-38D697E320B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F45F03-CA42-4126-9E6D-852D604835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A886A0-4219-4F62-970C-A0271AE4D5F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C69E03-CF0D-419C-BB6E-1721906746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B5609B-18F1-46B3-93DA-FC163D79EA3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834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ru-R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ru-R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0D5B3FB3-3F4C-4194-93FE-01779EF45566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2055" name="Group 7"/>
          <p:cNvGrpSpPr>
            <a:grpSpLocks/>
          </p:cNvGrpSpPr>
          <p:nvPr/>
        </p:nvGrpSpPr>
        <p:grpSpPr bwMode="auto">
          <a:xfrm>
            <a:off x="228600" y="228600"/>
            <a:ext cx="8763000" cy="6553200"/>
            <a:chOff x="144" y="144"/>
            <a:chExt cx="5520" cy="4128"/>
          </a:xfrm>
        </p:grpSpPr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1008" y="144"/>
              <a:ext cx="4656" cy="48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7" rIns="92075" bIns="46037" anchor="ctr"/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>
              <a:off x="144" y="1104"/>
              <a:ext cx="48" cy="3168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7" rIns="92075" bIns="46037" anchor="ctr"/>
            <a:lstStyle/>
            <a:p>
              <a:pPr>
                <a:spcBef>
                  <a:spcPct val="50000"/>
                </a:spcBef>
              </a:pPr>
              <a:endParaRPr lang="ru-RU"/>
            </a:p>
          </p:txBody>
        </p:sp>
      </p:grpSp>
      <p:pic>
        <p:nvPicPr>
          <p:cNvPr id="2058" name="Picture 10" descr="dice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1750" y="0"/>
            <a:ext cx="1720850" cy="17526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u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70000"/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70000"/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70000"/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70000"/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70000"/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Наглядное представление статистической информации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800" dirty="0"/>
              <a:t>Задания для устного счета</a:t>
            </a:r>
          </a:p>
          <a:p>
            <a:r>
              <a:rPr lang="ru-RU" sz="2800" dirty="0"/>
              <a:t>Упражнение 21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349250" y="5775325"/>
            <a:ext cx="8399463" cy="749300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accent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/>
              <a:t>Расходы семей некоторого микрорайона на коммунальные услуги за месяц</a:t>
            </a:r>
            <a:r>
              <a:rPr lang="ru-RU" sz="3200"/>
              <a:t> </a:t>
            </a:r>
          </a:p>
        </p:txBody>
      </p:sp>
      <p:graphicFrame>
        <p:nvGraphicFramePr>
          <p:cNvPr id="6500" name="Group 356"/>
          <p:cNvGraphicFramePr>
            <a:graphicFrameLocks noGrp="1"/>
          </p:cNvGraphicFramePr>
          <p:nvPr>
            <p:ph sz="half" idx="1"/>
          </p:nvPr>
        </p:nvGraphicFramePr>
        <p:xfrm>
          <a:off x="369888" y="2100263"/>
          <a:ext cx="2505075" cy="2914969"/>
        </p:xfrm>
        <a:graphic>
          <a:graphicData uri="http://schemas.openxmlformats.org/drawingml/2006/table">
            <a:tbl>
              <a:tblPr/>
              <a:tblGrid>
                <a:gridCol w="1465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9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3563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(тыс.руб)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Частота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0 - 1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1 - 2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2 - 3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58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3 - 4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4 - 5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5 - 6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808038" y="5738813"/>
            <a:ext cx="7978775" cy="76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ru-RU" sz="2000"/>
              <a:t>Какой тип диаграммы используется для наглядного представления </a:t>
            </a:r>
          </a:p>
          <a:p>
            <a:pPr marL="457200" indent="-457200"/>
            <a:r>
              <a:rPr lang="ru-RU" sz="2000"/>
              <a:t>      статистических данных?</a:t>
            </a:r>
            <a:r>
              <a:rPr lang="ru-RU"/>
              <a:t> 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911225" y="5722938"/>
            <a:ext cx="6435725" cy="76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2. Для каких коммунальных расходов (диапазонов сумм) </a:t>
            </a:r>
          </a:p>
          <a:p>
            <a:r>
              <a:rPr lang="ru-RU" sz="2000"/>
              <a:t>   представлена информация?</a:t>
            </a:r>
            <a:r>
              <a:rPr lang="ru-RU"/>
              <a:t> 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885825" y="5878513"/>
            <a:ext cx="5643563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3. Какие суммы оплачивают большинство семей?</a:t>
            </a:r>
            <a:r>
              <a:rPr lang="ru-RU"/>
              <a:t> 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817563" y="5868988"/>
            <a:ext cx="6294437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4. Какие суммы оплачивают наименьшее число семей ?</a:t>
            </a:r>
            <a:r>
              <a:rPr lang="ru-RU"/>
              <a:t> 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817563" y="5659438"/>
            <a:ext cx="7053262" cy="76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5. Сколько семей оплачивают коммунальные услуги в размере </a:t>
            </a:r>
          </a:p>
          <a:p>
            <a:r>
              <a:rPr lang="ru-RU" sz="2000"/>
              <a:t>от 3 до 4 тыс.руб?</a:t>
            </a:r>
            <a:r>
              <a:rPr lang="ru-RU"/>
              <a:t> 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 rot="419843">
            <a:off x="361950" y="5459413"/>
            <a:ext cx="590550" cy="11890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7200">
                <a:solidFill>
                  <a:schemeClr val="hlink"/>
                </a:solidFill>
              </a:rPr>
              <a:t>?</a:t>
            </a:r>
          </a:p>
        </p:txBody>
      </p:sp>
      <p:sp>
        <p:nvSpPr>
          <p:cNvPr id="6483" name="Text Box 339"/>
          <p:cNvSpPr txBox="1">
            <a:spLocks noChangeArrowheads="1"/>
          </p:cNvSpPr>
          <p:nvPr/>
        </p:nvSpPr>
        <p:spPr bwMode="auto">
          <a:xfrm>
            <a:off x="749300" y="3724275"/>
            <a:ext cx="1841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6496" name="Object 352"/>
          <p:cNvGraphicFramePr>
            <a:graphicFrameLocks noGrp="1" noChangeAspect="1"/>
          </p:cNvGraphicFramePr>
          <p:nvPr>
            <p:ph sz="half" idx="2"/>
          </p:nvPr>
        </p:nvGraphicFramePr>
        <p:xfrm>
          <a:off x="3313113" y="1654175"/>
          <a:ext cx="5830887" cy="389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7" name="Диаграмма" r:id="rId3" imgW="6096000" imgH="4067251" progId="MSGraph.Chart.8">
                  <p:embed followColorScheme="full"/>
                </p:oleObj>
              </mc:Choice>
              <mc:Fallback>
                <p:oleObj name="Диаграмма" r:id="rId3" imgW="6096000" imgH="4067251" progId="MSGraph.Chart.8">
                  <p:embed followColorScheme="full"/>
                  <p:pic>
                    <p:nvPicPr>
                      <p:cNvPr id="0" name="Picture 3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3113" y="1654175"/>
                        <a:ext cx="5830887" cy="3890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01" name="Text Box 357"/>
          <p:cNvSpPr txBox="1">
            <a:spLocks noChangeArrowheads="1"/>
          </p:cNvSpPr>
          <p:nvPr/>
        </p:nvSpPr>
        <p:spPr bwMode="auto">
          <a:xfrm>
            <a:off x="8048625" y="5360988"/>
            <a:ext cx="965200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1600" b="1"/>
              <a:t>Расходы</a:t>
            </a:r>
          </a:p>
        </p:txBody>
      </p:sp>
      <p:sp>
        <p:nvSpPr>
          <p:cNvPr id="6502" name="Text Box 358"/>
          <p:cNvSpPr txBox="1">
            <a:spLocks noChangeArrowheads="1"/>
          </p:cNvSpPr>
          <p:nvPr/>
        </p:nvSpPr>
        <p:spPr bwMode="auto">
          <a:xfrm rot="16200000">
            <a:off x="2821781" y="2209007"/>
            <a:ext cx="928687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1600" b="1"/>
              <a:t>Частота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2" grpId="0" animBg="1"/>
      <p:bldP spid="6153" grpId="0"/>
      <p:bldP spid="6153" grpId="1"/>
      <p:bldP spid="6155" grpId="0"/>
      <p:bldP spid="6155" grpId="1"/>
      <p:bldP spid="6156" grpId="0"/>
      <p:bldP spid="6156" grpId="1"/>
      <p:bldP spid="6157" grpId="0"/>
      <p:bldP spid="6157" grpId="1"/>
      <p:bldP spid="6158" grpId="0"/>
      <p:bldP spid="6158" grpId="1"/>
      <p:bldP spid="6163" grpId="0"/>
      <p:bldOleChart spid="6496" grpId="0"/>
      <p:bldP spid="6501" grpId="0"/>
      <p:bldP spid="65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1023938" y="520700"/>
          <a:ext cx="8120062" cy="541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7" name="Диаграмма" r:id="rId3" imgW="6096000" imgH="4067251" progId="MSGraph.Chart.8">
                  <p:embed followColorScheme="full"/>
                </p:oleObj>
              </mc:Choice>
              <mc:Fallback>
                <p:oleObj name="Диаграмма" r:id="rId3" imgW="6096000" imgH="4067251" progId="MSGraph.Chart.8">
                  <p:embed followColorScheme="full"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3938" y="520700"/>
                        <a:ext cx="8120062" cy="541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349250" y="5949950"/>
            <a:ext cx="8399463" cy="574675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accent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2679700" y="6008688"/>
            <a:ext cx="392112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1. Как называется эта диаграмма?</a:t>
            </a:r>
            <a:r>
              <a:rPr lang="ru-RU"/>
              <a:t> 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2027238" y="6008688"/>
            <a:ext cx="4992687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2. В каком кружке больше всего учащихся?</a:t>
            </a:r>
            <a:r>
              <a:rPr lang="ru-RU"/>
              <a:t> 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2001838" y="6008688"/>
            <a:ext cx="48704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3. В каком кружке занимается 15 человек?</a:t>
            </a:r>
            <a:r>
              <a:rPr lang="ru-RU"/>
              <a:t> 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1252538" y="6002338"/>
            <a:ext cx="6578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4. Сколько учащихся занимаются в музыкальном кружке?</a:t>
            </a:r>
            <a:r>
              <a:rPr lang="ru-RU"/>
              <a:t> 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1336675" y="5986463"/>
            <a:ext cx="636587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5. Сколько детей занимается в математическом кружке?</a:t>
            </a:r>
            <a:r>
              <a:rPr lang="ru-RU"/>
              <a:t> 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1266825" y="5991225"/>
            <a:ext cx="6681788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6.Есть ли кружки, в которых одинаковое число учащихся ?</a:t>
            </a:r>
            <a:r>
              <a:rPr lang="ru-RU"/>
              <a:t> 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769938" y="5991225"/>
            <a:ext cx="799147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7.Сравните число учащихся в литературном и компьютерном кружках.</a:t>
            </a:r>
            <a:r>
              <a:rPr lang="ru-RU"/>
              <a:t> 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1363663" y="5984875"/>
            <a:ext cx="58293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8. Сколько учащихся занимается во всех кружках ?</a:t>
            </a:r>
            <a:r>
              <a:rPr lang="ru-RU"/>
              <a:t> 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 rot="419843">
            <a:off x="361950" y="5459413"/>
            <a:ext cx="590550" cy="11890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7200">
                <a:solidFill>
                  <a:schemeClr val="hlink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 animBg="1"/>
      <p:bldP spid="25608" grpId="0"/>
      <p:bldP spid="25608" grpId="1"/>
      <p:bldP spid="25609" grpId="0"/>
      <p:bldP spid="25609" grpId="1"/>
      <p:bldP spid="25610" grpId="0"/>
      <p:bldP spid="25610" grpId="1"/>
      <p:bldP spid="25611" grpId="0"/>
      <p:bldP spid="25611" grpId="1"/>
      <p:bldP spid="25612" grpId="0"/>
      <p:bldP spid="25612" grpId="1"/>
      <p:bldP spid="25613" grpId="0"/>
      <p:bldP spid="25613" grpId="1"/>
      <p:bldP spid="25614" grpId="0"/>
      <p:bldP spid="25614" grpId="1"/>
      <p:bldP spid="25615" grpId="0"/>
      <p:bldP spid="25615" grpId="1"/>
      <p:bldP spid="256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911350" y="300038"/>
            <a:ext cx="6300788" cy="11874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/>
              <a:t>На гистограмме представлены данные </a:t>
            </a:r>
          </a:p>
          <a:p>
            <a:r>
              <a:rPr lang="ru-RU"/>
              <a:t>о распределении спортсменов, участвовавших </a:t>
            </a:r>
          </a:p>
          <a:p>
            <a:r>
              <a:rPr lang="ru-RU"/>
              <a:t>в массовом забеге по возрастным группам.</a:t>
            </a:r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1233488" y="1322388"/>
          <a:ext cx="7358062" cy="438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2" name="Диаграмма" r:id="rId3" imgW="6096000" imgH="4067251" progId="MSGraph.Chart.8">
                  <p:embed followColorScheme="full"/>
                </p:oleObj>
              </mc:Choice>
              <mc:Fallback>
                <p:oleObj name="Диаграмма" r:id="rId3" imgW="6096000" imgH="4067251" progId="MSGraph.Chart.8">
                  <p:embed followColorScheme="full"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3488" y="1322388"/>
                        <a:ext cx="7358062" cy="438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2709863" y="5373688"/>
            <a:ext cx="5568950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1600" b="1"/>
              <a:t>14      18        22       26       30        34       38       42       46        50 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7874000" y="5548313"/>
            <a:ext cx="906463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1600" b="1"/>
              <a:t>Возраст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 rot="16200000">
            <a:off x="791369" y="1858169"/>
            <a:ext cx="928688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1600" b="1"/>
              <a:t>Частота</a:t>
            </a: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479425" y="5868988"/>
            <a:ext cx="8399463" cy="777875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accent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1082675" y="5927725"/>
            <a:ext cx="5689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1. Сколько спортсменов имеют возраст до 14 лет?</a:t>
            </a:r>
            <a:r>
              <a:rPr lang="ru-RU"/>
              <a:t> </a:t>
            </a: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1082675" y="5942013"/>
            <a:ext cx="76517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2. Назовите возрастную группу с наибольшим числом спортсменов.</a:t>
            </a:r>
            <a:r>
              <a:rPr lang="ru-RU"/>
              <a:t> </a:t>
            </a: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1041400" y="5926138"/>
            <a:ext cx="7678738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3. Назовите возрастную группу с наименьшим числом спортсменов.</a:t>
            </a:r>
            <a:r>
              <a:rPr lang="ru-RU"/>
              <a:t> </a:t>
            </a: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827088" y="5842000"/>
            <a:ext cx="7608887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4. Назовите возрастные группы, в которых участвовали одинаковое </a:t>
            </a:r>
          </a:p>
          <a:p>
            <a:r>
              <a:rPr lang="ru-RU" sz="2000"/>
              <a:t>   число спортсменов. </a:t>
            </a:r>
            <a:endParaRPr lang="ru-RU"/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1017588" y="5932488"/>
            <a:ext cx="630872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5. Сколько спортсменов имеют возраст от 30 до 34 лет?</a:t>
            </a:r>
            <a:r>
              <a:rPr lang="ru-RU"/>
              <a:t> </a:t>
            </a: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1033463" y="5908675"/>
            <a:ext cx="8285162" cy="76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ru-RU" sz="2000"/>
              <a:t>6. Перечислите возрастные группы спортсменов, </a:t>
            </a:r>
          </a:p>
          <a:p>
            <a:r>
              <a:rPr lang="ru-RU" sz="2000"/>
              <a:t>    участвовавших в забеге.</a:t>
            </a:r>
            <a:r>
              <a:rPr lang="ru-RU"/>
              <a:t> </a:t>
            </a:r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 rot="419843">
            <a:off x="434975" y="5480050"/>
            <a:ext cx="590550" cy="1189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7200">
                <a:solidFill>
                  <a:schemeClr val="hlink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4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5" grpId="0" animBg="1"/>
      <p:bldP spid="34826" grpId="0"/>
      <p:bldP spid="34826" grpId="1"/>
      <p:bldP spid="34827" grpId="0"/>
      <p:bldP spid="34827" grpId="1"/>
      <p:bldP spid="34828" grpId="0"/>
      <p:bldP spid="34828" grpId="1"/>
      <p:bldP spid="34829" grpId="0"/>
      <p:bldP spid="34829" grpId="1"/>
      <p:bldP spid="34830" grpId="0"/>
      <p:bldP spid="34830" grpId="1"/>
      <p:bldP spid="34831" grpId="0"/>
      <p:bldP spid="34831" grpId="1"/>
      <p:bldP spid="348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852488" y="206375"/>
          <a:ext cx="8291512" cy="553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3" name="Диаграмма" r:id="rId3" imgW="6096000" imgH="4067251" progId="MSGraph.Chart.8">
                  <p:embed followColorScheme="full"/>
                </p:oleObj>
              </mc:Choice>
              <mc:Fallback>
                <p:oleObj name="Диаграмма" r:id="rId3" imgW="6096000" imgH="4067251" progId="MSGraph.Chart.8">
                  <p:embed followColorScheme="full"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488" y="206375"/>
                        <a:ext cx="8291512" cy="553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3784600" y="3275013"/>
            <a:ext cx="935038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1800">
                <a:solidFill>
                  <a:schemeClr val="bg1"/>
                </a:solidFill>
              </a:rPr>
              <a:t>Завтрак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4175125" y="2293938"/>
            <a:ext cx="787400" cy="517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1400"/>
              <a:t>Второй </a:t>
            </a:r>
          </a:p>
          <a:p>
            <a:r>
              <a:rPr lang="ru-RU" sz="1400"/>
              <a:t>завтрак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5321300" y="3155950"/>
            <a:ext cx="682625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1800">
                <a:solidFill>
                  <a:schemeClr val="bg1"/>
                </a:solidFill>
              </a:rPr>
              <a:t>Обед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4494213" y="4159250"/>
            <a:ext cx="747712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1800">
                <a:solidFill>
                  <a:schemeClr val="bg1"/>
                </a:solidFill>
              </a:rPr>
              <a:t>Ужин</a:t>
            </a: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479425" y="5630863"/>
            <a:ext cx="8399463" cy="574675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accent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2809875" y="5689600"/>
            <a:ext cx="392112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1. Как называется эта диаграмма?</a:t>
            </a:r>
            <a:r>
              <a:rPr lang="ru-RU"/>
              <a:t> 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866900" y="5703888"/>
            <a:ext cx="59118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2. Сколько раз в день рекомендуют питаться врачи?</a:t>
            </a:r>
            <a:r>
              <a:rPr lang="ru-RU"/>
              <a:t> 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1057275" y="5703888"/>
            <a:ext cx="7621588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3. На какую еду приходится большая часть нормы питания за день?</a:t>
            </a:r>
            <a:r>
              <a:rPr lang="ru-RU"/>
              <a:t> 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815975" y="5699125"/>
            <a:ext cx="7967663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4. На какую половину дня приходится большая часть нормы питания ?</a:t>
            </a:r>
            <a:r>
              <a:rPr lang="ru-RU"/>
              <a:t> 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1582738" y="5695950"/>
            <a:ext cx="5840412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5. Какая часть нормы питания приходится на обед?</a:t>
            </a:r>
            <a:r>
              <a:rPr lang="ru-RU"/>
              <a:t> 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1468438" y="5730875"/>
            <a:ext cx="5983287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6. Какая часть нормы питания приходится на ужин ?</a:t>
            </a:r>
            <a:r>
              <a:rPr lang="ru-RU"/>
              <a:t> </a:t>
            </a: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 rot="419843">
            <a:off x="434975" y="5241925"/>
            <a:ext cx="590550" cy="1189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7200">
                <a:solidFill>
                  <a:schemeClr val="hlink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7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7" grpId="0" animBg="1"/>
      <p:bldP spid="27658" grpId="0"/>
      <p:bldP spid="27658" grpId="1"/>
      <p:bldP spid="27659" grpId="0"/>
      <p:bldP spid="27659" grpId="1"/>
      <p:bldP spid="27660" grpId="0"/>
      <p:bldP spid="27660" grpId="1"/>
      <p:bldP spid="27661" grpId="0"/>
      <p:bldP spid="27661" grpId="1"/>
      <p:bldP spid="27662" grpId="0"/>
      <p:bldP spid="27662" grpId="1"/>
      <p:bldP spid="27663" grpId="0"/>
      <p:bldP spid="27663" grpId="1"/>
      <p:bldP spid="276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7" name="Object 5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606550" y="236538"/>
          <a:ext cx="8061325" cy="585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1" name="Диаграмма" r:id="rId3" imgW="8077165" imgH="5867353" progId="MSGraph.Chart.8">
                  <p:embed followColorScheme="full"/>
                </p:oleObj>
              </mc:Choice>
              <mc:Fallback>
                <p:oleObj name="Диаграмма" r:id="rId3" imgW="8077165" imgH="5867353" progId="MSGraph.Chart.8">
                  <p:embed followColorScheme="full"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6550" y="236538"/>
                        <a:ext cx="8061325" cy="585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479425" y="5862638"/>
            <a:ext cx="8399463" cy="574675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accent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865313" y="5907088"/>
            <a:ext cx="5875337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1. В каком виде представлена данная информация ?</a:t>
            </a:r>
            <a:r>
              <a:rPr lang="ru-RU"/>
              <a:t> 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055688" y="5921375"/>
            <a:ext cx="7713662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2. В какое время суток температура воздуха ниже нуля; выше нуля ?</a:t>
            </a:r>
            <a:r>
              <a:rPr lang="ru-RU"/>
              <a:t> 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1709738" y="5934075"/>
            <a:ext cx="6129337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3. В какое время суток температура воздуха нулевая ?</a:t>
            </a:r>
            <a:r>
              <a:rPr lang="ru-RU"/>
              <a:t> 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2195513" y="5918200"/>
            <a:ext cx="487997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4. Какова температура воздуха в 10 часов?</a:t>
            </a:r>
            <a:r>
              <a:rPr lang="ru-RU"/>
              <a:t> 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2700338" y="5929313"/>
            <a:ext cx="4745037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5. Какова температура воздуха в 22 часа?</a:t>
            </a:r>
            <a:r>
              <a:rPr lang="ru-RU"/>
              <a:t> 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1090613" y="5934075"/>
            <a:ext cx="7596187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6. Назовите самую высокую в течение суток температуру воздуха ?</a:t>
            </a:r>
            <a:r>
              <a:rPr lang="ru-RU"/>
              <a:t> </a:t>
            </a: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 rot="419843">
            <a:off x="434975" y="5473700"/>
            <a:ext cx="590550" cy="1189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7200">
                <a:solidFill>
                  <a:schemeClr val="hlink"/>
                </a:solidFill>
              </a:rPr>
              <a:t>?</a:t>
            </a: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1103313" y="5946775"/>
            <a:ext cx="7443787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7. В какое время суток была самая высокая температура воздуха ?</a:t>
            </a:r>
            <a:r>
              <a:rPr lang="ru-RU"/>
              <a:t> 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1019175" y="5889625"/>
            <a:ext cx="7437438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8. Назовите самую низкую в течение суток температуру воздуха ?</a:t>
            </a:r>
            <a:r>
              <a:rPr lang="ru-RU"/>
              <a:t> </a:t>
            </a: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1073150" y="5930900"/>
            <a:ext cx="7285038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9. В какое время суток была самая низкая температура воздуха ?</a:t>
            </a:r>
            <a:r>
              <a:rPr lang="ru-RU"/>
              <a:t> 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1681163" y="5959475"/>
            <a:ext cx="597217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10. Какой перепад температур был в течение суток ?</a:t>
            </a:r>
            <a:r>
              <a:rPr lang="ru-RU"/>
              <a:t> </a:t>
            </a:r>
          </a:p>
        </p:txBody>
      </p:sp>
      <p:graphicFrame>
        <p:nvGraphicFramePr>
          <p:cNvPr id="28690" name="Object 18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422400" y="1697038"/>
          <a:ext cx="37147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2" name="Equation" r:id="rId5" imgW="215640" imgH="203040" progId="Equation.DSMT4">
                  <p:embed/>
                </p:oleObj>
              </mc:Choice>
              <mc:Fallback>
                <p:oleObj name="Equation" r:id="rId5" imgW="215640" imgH="20304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2400" y="1697038"/>
                        <a:ext cx="371475" cy="34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94" name="AutoShape 22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3892550" y="6532563"/>
            <a:ext cx="1398588" cy="187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695" name="Text Box 23">
            <a:hlinkClick r:id="" action="ppaction://hlinkshowjump?jump=endshow"/>
          </p:cNvPr>
          <p:cNvSpPr txBox="1">
            <a:spLocks noChangeArrowheads="1"/>
          </p:cNvSpPr>
          <p:nvPr/>
        </p:nvSpPr>
        <p:spPr bwMode="auto">
          <a:xfrm>
            <a:off x="4222750" y="6478588"/>
            <a:ext cx="758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1200" u="sng">
                <a:solidFill>
                  <a:schemeClr val="bg1"/>
                </a:solidFill>
                <a:latin typeface="Tahoma" pitchFamily="34" charset="0"/>
              </a:rPr>
              <a:t>Закрыть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10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animBg="1"/>
      <p:bldP spid="28679" grpId="0"/>
      <p:bldP spid="28679" grpId="1"/>
      <p:bldP spid="28680" grpId="0"/>
      <p:bldP spid="28680" grpId="1"/>
      <p:bldP spid="28681" grpId="0"/>
      <p:bldP spid="28681" grpId="1"/>
      <p:bldP spid="28682" grpId="0"/>
      <p:bldP spid="28682" grpId="1"/>
      <p:bldP spid="28683" grpId="0"/>
      <p:bldP spid="28683" grpId="1"/>
      <p:bldP spid="28684" grpId="0"/>
      <p:bldP spid="28684" grpId="1"/>
      <p:bldP spid="28685" grpId="0"/>
      <p:bldP spid="28686" grpId="0"/>
      <p:bldP spid="28686" grpId="1"/>
      <p:bldP spid="28687" grpId="0"/>
      <p:bldP spid="28687" grpId="1"/>
      <p:bldP spid="28688" grpId="0"/>
      <p:bldP spid="28688" grpId="1"/>
      <p:bldP spid="28689" grpId="0"/>
      <p:bldP spid="28689" grpId="1"/>
      <p:bldP spid="28694" grpId="0" animBg="1"/>
    </p:bldLst>
  </p:timing>
</p:sld>
</file>

<file path=ppt/theme/theme1.xml><?xml version="1.0" encoding="utf-8"?>
<a:theme xmlns:a="http://schemas.openxmlformats.org/drawingml/2006/main" name="Шаблон оформления «Азартный»">
  <a:themeElements>
    <a:clrScheme name="Шаблон оформления «Азартный»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BCBCB"/>
      </a:folHlink>
    </a:clrScheme>
    <a:fontScheme name="Шаблон оформления «Азартный»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Шаблон оформления «Азартный» 1">
        <a:dk1>
          <a:srgbClr val="5F5F5F"/>
        </a:dk1>
        <a:lt1>
          <a:srgbClr val="DDDDDD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9900"/>
        </a:accent2>
        <a:accent3>
          <a:srgbClr val="AAAAAA"/>
        </a:accent3>
        <a:accent4>
          <a:srgbClr val="BDBDBD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«Азартный»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«Азартный»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«Азартный»</Template>
  <TotalTime>382</TotalTime>
  <Words>454</Words>
  <Application>Microsoft Office PowerPoint</Application>
  <PresentationFormat>Экран (4:3)</PresentationFormat>
  <Paragraphs>77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Monotype Sorts</vt:lpstr>
      <vt:lpstr>Tahoma</vt:lpstr>
      <vt:lpstr>Times New Roman</vt:lpstr>
      <vt:lpstr>Шаблон оформления «Азартный»</vt:lpstr>
      <vt:lpstr>Диаграмма</vt:lpstr>
      <vt:lpstr>Equation</vt:lpstr>
      <vt:lpstr>Наглядное представление статистической информации </vt:lpstr>
      <vt:lpstr>Расходы семей некоторого микрорайона на коммунальные услуги за месяц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Наглядное представление статистической информации</dc:title>
  <dc:subject>Алгебра 8 класс</dc:subject>
  <dc:creator>www.mathvaz.ru</dc:creator>
  <cp:lastModifiedBy>Пользователь Windows</cp:lastModifiedBy>
  <cp:revision>18</cp:revision>
  <dcterms:created xsi:type="dcterms:W3CDTF">2007-01-14T07:23:36Z</dcterms:created>
  <dcterms:modified xsi:type="dcterms:W3CDTF">2019-05-20T12:01:08Z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TC010690621049</vt:lpwstr>
  </property>
</Properties>
</file>