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69" r:id="rId2"/>
    <p:sldId id="273" r:id="rId3"/>
    <p:sldId id="274" r:id="rId4"/>
    <p:sldId id="268" r:id="rId5"/>
    <p:sldId id="259" r:id="rId6"/>
    <p:sldId id="260" r:id="rId7"/>
    <p:sldId id="261" r:id="rId8"/>
    <p:sldId id="262" r:id="rId9"/>
    <p:sldId id="263" r:id="rId10"/>
    <p:sldId id="265" r:id="rId11"/>
    <p:sldId id="276" r:id="rId12"/>
    <p:sldId id="277" r:id="rId13"/>
    <p:sldId id="271" r:id="rId14"/>
    <p:sldId id="279" r:id="rId15"/>
    <p:sldId id="278" r:id="rId16"/>
    <p:sldId id="272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67" autoAdjust="0"/>
  </p:normalViewPr>
  <p:slideViewPr>
    <p:cSldViewPr>
      <p:cViewPr varScale="1">
        <p:scale>
          <a:sx n="57" d="100"/>
          <a:sy n="57" d="100"/>
        </p:scale>
        <p:origin x="-14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4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D38FBF3-DD9B-4AAA-B070-B37DD1810F33}" type="datetimeFigureOut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70BEDED-79B5-46E5-85E3-90247809C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6505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0BEDED-79B5-46E5-85E3-90247809C1E0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96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D6D62-5032-4EF3-B4E8-8F177FB1D6D7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2653F-DAAA-49A6-857F-CC56701AAD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689B5-6479-41B1-B2DC-7433D0A99C78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32297-2D7E-479D-BD2A-D8C7859F0C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A2832-E0BE-41A0-90F4-859630076320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8558B-2798-402F-9364-A241FB5CA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1B7C1-2158-4F87-9AAB-04ECD9684E04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4AC86-D06B-4BBF-9C62-85DE460476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3EF18-246F-42E2-A45B-22BF5EA28EDB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6B568-54FC-454C-B867-66C671E1D7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84E88-4286-4B81-8319-56E1719C2235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E0748-7A40-47E4-8218-DBD22C3507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BE575-B09F-4498-B0A4-2D6425BC06C1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37B8C-26A9-41B0-90C8-DFB9739020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A408D-81DC-4CD3-BE9E-5EC4F071B502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EC005-9669-4B14-92EB-1CA49FE9BC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F2CAD-C93E-44DC-8EE5-60DF573B48FA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7C69-6738-4C1F-84D2-C03A3DC2D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9BA8-6FE9-45C6-B399-CB833E6D3164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0B031-7BC0-46A5-918E-C6921A0B8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B47CD-0CE4-4EB4-9727-BEE4F5211FEC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9ED4B-0C84-492B-82E3-BB42C764C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1B24C6-CC1F-4D5B-A2E5-AB3DB5983CF1}" type="datetime1">
              <a:rPr lang="ru-RU"/>
              <a:pPr>
                <a:defRPr/>
              </a:pPr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39D011-2040-41E1-B2C1-223EE5AEE2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0748-7A40-47E4-8218-DBD22C35074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195736" y="2420888"/>
            <a:ext cx="4680520" cy="37444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2195736" y="332656"/>
            <a:ext cx="2340260" cy="2088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195736" y="2420888"/>
            <a:ext cx="4680520" cy="37412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4535996" y="332656"/>
            <a:ext cx="2340260" cy="2088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2195736" y="2431513"/>
            <a:ext cx="4680520" cy="37306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49054" y="2246847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914038" y="1479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61769" y="2188279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061769" y="5980638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1549054" y="6008008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z="24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0748-7A40-47E4-8218-DBD22C35074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1259632" y="2204864"/>
            <a:ext cx="2376264" cy="2592288"/>
            <a:chOff x="3923928" y="1340768"/>
            <a:chExt cx="1152128" cy="1728192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3923928" y="1340768"/>
              <a:ext cx="1152128" cy="1728192"/>
              <a:chOff x="4139952" y="1340768"/>
              <a:chExt cx="1152128" cy="1728192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4139952" y="1916832"/>
                <a:ext cx="1152128" cy="1152128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Равнобедренный треугольник 9"/>
              <p:cNvSpPr/>
              <p:nvPr/>
            </p:nvSpPr>
            <p:spPr>
              <a:xfrm>
                <a:off x="4139952" y="1340768"/>
                <a:ext cx="1152128" cy="576064"/>
              </a:xfrm>
              <a:prstGeom prst="triangl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3923928" y="1916832"/>
              <a:ext cx="1152128" cy="1152128"/>
              <a:chOff x="3923928" y="1916832"/>
              <a:chExt cx="1152128" cy="1152128"/>
            </a:xfrm>
          </p:grpSpPr>
          <p:cxnSp>
            <p:nvCxnSpPr>
              <p:cNvPr id="16" name="Прямая соединительная линия 15"/>
              <p:cNvCxnSpPr/>
              <p:nvPr/>
            </p:nvCxnSpPr>
            <p:spPr>
              <a:xfrm flipH="1">
                <a:off x="3923928" y="1916832"/>
                <a:ext cx="1152128" cy="115212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>
                <a:stCxn id="10" idx="2"/>
              </p:cNvCxnSpPr>
              <p:nvPr/>
            </p:nvCxnSpPr>
            <p:spPr>
              <a:xfrm>
                <a:off x="3923928" y="1916832"/>
                <a:ext cx="1152128" cy="1152128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6" name="Овал 65"/>
          <p:cNvSpPr/>
          <p:nvPr/>
        </p:nvSpPr>
        <p:spPr>
          <a:xfrm>
            <a:off x="1189227" y="2994520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3561456" y="4722712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1185192" y="4674775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2419085" y="2148665"/>
            <a:ext cx="148879" cy="163767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Овал 70"/>
          <p:cNvSpPr/>
          <p:nvPr/>
        </p:nvSpPr>
        <p:spPr>
          <a:xfrm>
            <a:off x="3531065" y="3068960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8" name="Группа 40"/>
          <p:cNvGrpSpPr>
            <a:grpSpLocks/>
          </p:cNvGrpSpPr>
          <p:nvPr/>
        </p:nvGrpSpPr>
        <p:grpSpPr bwMode="auto">
          <a:xfrm>
            <a:off x="4532912" y="1919433"/>
            <a:ext cx="4431575" cy="2877718"/>
            <a:chOff x="928662" y="1714488"/>
            <a:chExt cx="5905536" cy="3529033"/>
          </a:xfrm>
        </p:grpSpPr>
        <p:grpSp>
          <p:nvGrpSpPr>
            <p:cNvPr id="77" name="Group 14"/>
            <p:cNvGrpSpPr>
              <a:grpSpLocks/>
            </p:cNvGrpSpPr>
            <p:nvPr/>
          </p:nvGrpSpPr>
          <p:grpSpPr bwMode="auto">
            <a:xfrm>
              <a:off x="928662" y="3000372"/>
              <a:ext cx="793750" cy="627063"/>
              <a:chOff x="521" y="1570"/>
              <a:chExt cx="500" cy="395"/>
            </a:xfrm>
          </p:grpSpPr>
          <p:sp>
            <p:nvSpPr>
              <p:cNvPr id="98" name="Oval 6"/>
              <p:cNvSpPr>
                <a:spLocks noChangeArrowheads="1"/>
              </p:cNvSpPr>
              <p:nvPr/>
            </p:nvSpPr>
            <p:spPr bwMode="auto">
              <a:xfrm>
                <a:off x="839" y="1797"/>
                <a:ext cx="182" cy="1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9" name="Text Box 10"/>
              <p:cNvSpPr txBox="1">
                <a:spLocks noChangeArrowheads="1"/>
              </p:cNvSpPr>
              <p:nvPr/>
            </p:nvSpPr>
            <p:spPr bwMode="auto">
              <a:xfrm>
                <a:off x="521" y="1570"/>
                <a:ext cx="301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32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А</a:t>
                </a:r>
              </a:p>
            </p:txBody>
          </p:sp>
        </p:grpSp>
        <p:grpSp>
          <p:nvGrpSpPr>
            <p:cNvPr id="78" name="Group 17"/>
            <p:cNvGrpSpPr>
              <a:grpSpLocks/>
            </p:cNvGrpSpPr>
            <p:nvPr/>
          </p:nvGrpSpPr>
          <p:grpSpPr bwMode="auto">
            <a:xfrm>
              <a:off x="3571868" y="4643446"/>
              <a:ext cx="793750" cy="600075"/>
              <a:chOff x="2018" y="2750"/>
              <a:chExt cx="500" cy="378"/>
            </a:xfrm>
          </p:grpSpPr>
          <p:sp>
            <p:nvSpPr>
              <p:cNvPr id="96" name="Oval 8"/>
              <p:cNvSpPr>
                <a:spLocks noChangeArrowheads="1"/>
              </p:cNvSpPr>
              <p:nvPr/>
            </p:nvSpPr>
            <p:spPr bwMode="auto">
              <a:xfrm>
                <a:off x="2336" y="2750"/>
                <a:ext cx="182" cy="1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7" name="Text Box 11"/>
              <p:cNvSpPr txBox="1">
                <a:spLocks noChangeArrowheads="1"/>
              </p:cNvSpPr>
              <p:nvPr/>
            </p:nvSpPr>
            <p:spPr bwMode="auto">
              <a:xfrm>
                <a:off x="2018" y="2840"/>
                <a:ext cx="255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В</a:t>
                </a:r>
              </a:p>
            </p:txBody>
          </p:sp>
        </p:grpSp>
        <p:grpSp>
          <p:nvGrpSpPr>
            <p:cNvPr id="79" name="Group 15"/>
            <p:cNvGrpSpPr>
              <a:grpSpLocks/>
            </p:cNvGrpSpPr>
            <p:nvPr/>
          </p:nvGrpSpPr>
          <p:grpSpPr bwMode="auto">
            <a:xfrm>
              <a:off x="3643306" y="1714488"/>
              <a:ext cx="585788" cy="698500"/>
              <a:chOff x="2381" y="935"/>
              <a:chExt cx="369" cy="440"/>
            </a:xfrm>
          </p:grpSpPr>
          <p:sp>
            <p:nvSpPr>
              <p:cNvPr id="94" name="Oval 7"/>
              <p:cNvSpPr>
                <a:spLocks noChangeArrowheads="1"/>
              </p:cNvSpPr>
              <p:nvPr/>
            </p:nvSpPr>
            <p:spPr bwMode="auto">
              <a:xfrm>
                <a:off x="2381" y="1207"/>
                <a:ext cx="182" cy="1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5" name="Text Box 12"/>
              <p:cNvSpPr txBox="1">
                <a:spLocks noChangeArrowheads="1"/>
              </p:cNvSpPr>
              <p:nvPr/>
            </p:nvSpPr>
            <p:spPr bwMode="auto">
              <a:xfrm>
                <a:off x="2472" y="935"/>
                <a:ext cx="278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800" b="1" dirty="0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С</a:t>
                </a:r>
              </a:p>
            </p:txBody>
          </p:sp>
        </p:grpSp>
        <p:grpSp>
          <p:nvGrpSpPr>
            <p:cNvPr id="80" name="Group 16"/>
            <p:cNvGrpSpPr>
              <a:grpSpLocks/>
            </p:cNvGrpSpPr>
            <p:nvPr/>
          </p:nvGrpSpPr>
          <p:grpSpPr bwMode="auto">
            <a:xfrm>
              <a:off x="6072198" y="3000372"/>
              <a:ext cx="762000" cy="627063"/>
              <a:chOff x="3742" y="1706"/>
              <a:chExt cx="480" cy="395"/>
            </a:xfrm>
          </p:grpSpPr>
          <p:sp>
            <p:nvSpPr>
              <p:cNvPr id="92" name="Oval 9"/>
              <p:cNvSpPr>
                <a:spLocks noChangeArrowheads="1"/>
              </p:cNvSpPr>
              <p:nvPr/>
            </p:nvSpPr>
            <p:spPr bwMode="auto">
              <a:xfrm>
                <a:off x="3742" y="1933"/>
                <a:ext cx="182" cy="1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3" name="Text Box 13"/>
              <p:cNvSpPr txBox="1">
                <a:spLocks noChangeArrowheads="1"/>
              </p:cNvSpPr>
              <p:nvPr/>
            </p:nvSpPr>
            <p:spPr bwMode="auto">
              <a:xfrm>
                <a:off x="3969" y="1706"/>
                <a:ext cx="25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 sz="2400" b="1"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Д</a:t>
                </a:r>
              </a:p>
            </p:txBody>
          </p:sp>
        </p:grpSp>
        <p:sp>
          <p:nvSpPr>
            <p:cNvPr id="81" name="Полилиния 80"/>
            <p:cNvSpPr/>
            <p:nvPr/>
          </p:nvSpPr>
          <p:spPr>
            <a:xfrm>
              <a:off x="1611291" y="2071677"/>
              <a:ext cx="2103451" cy="1319221"/>
            </a:xfrm>
            <a:custGeom>
              <a:avLst/>
              <a:gdLst>
                <a:gd name="connsiteX0" fmla="*/ 100314 w 2386315"/>
                <a:gd name="connsiteY0" fmla="*/ 1163256 h 1163256"/>
                <a:gd name="connsiteX1" fmla="*/ 331808 w 2386315"/>
                <a:gd name="connsiteY1" fmla="*/ 202558 h 1163256"/>
                <a:gd name="connsiteX2" fmla="*/ 2091160 w 2386315"/>
                <a:gd name="connsiteY2" fmla="*/ 28937 h 1163256"/>
                <a:gd name="connsiteX3" fmla="*/ 2102735 w 2386315"/>
                <a:gd name="connsiteY3" fmla="*/ 28937 h 1163256"/>
                <a:gd name="connsiteX0" fmla="*/ 100313 w 2386313"/>
                <a:gd name="connsiteY0" fmla="*/ 1163256 h 1163256"/>
                <a:gd name="connsiteX1" fmla="*/ 331808 w 2386313"/>
                <a:gd name="connsiteY1" fmla="*/ 202558 h 1163256"/>
                <a:gd name="connsiteX2" fmla="*/ 2091159 w 2386313"/>
                <a:gd name="connsiteY2" fmla="*/ 28937 h 1163256"/>
                <a:gd name="connsiteX3" fmla="*/ 2102734 w 2386313"/>
                <a:gd name="connsiteY3" fmla="*/ 28937 h 1163256"/>
                <a:gd name="connsiteX0" fmla="*/ 100313 w 2386313"/>
                <a:gd name="connsiteY0" fmla="*/ 1387264 h 1387264"/>
                <a:gd name="connsiteX1" fmla="*/ 331808 w 2386313"/>
                <a:gd name="connsiteY1" fmla="*/ 426566 h 1387264"/>
                <a:gd name="connsiteX2" fmla="*/ 2091159 w 2386313"/>
                <a:gd name="connsiteY2" fmla="*/ 252945 h 1387264"/>
                <a:gd name="connsiteX3" fmla="*/ 2102734 w 2386313"/>
                <a:gd name="connsiteY3" fmla="*/ 252945 h 1387264"/>
                <a:gd name="connsiteX0" fmla="*/ 50157 w 2296488"/>
                <a:gd name="connsiteY0" fmla="*/ 1387264 h 1387264"/>
                <a:gd name="connsiteX1" fmla="*/ 519675 w 2296488"/>
                <a:gd name="connsiteY1" fmla="*/ 426566 h 1387264"/>
                <a:gd name="connsiteX2" fmla="*/ 2041003 w 2296488"/>
                <a:gd name="connsiteY2" fmla="*/ 252945 h 1387264"/>
                <a:gd name="connsiteX3" fmla="*/ 2052578 w 2296488"/>
                <a:gd name="connsiteY3" fmla="*/ 252945 h 1387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488" h="1387264">
                  <a:moveTo>
                    <a:pt x="50157" y="1387264"/>
                  </a:moveTo>
                  <a:cubicBezTo>
                    <a:pt x="0" y="1001441"/>
                    <a:pt x="187867" y="615619"/>
                    <a:pt x="519675" y="426566"/>
                  </a:cubicBezTo>
                  <a:cubicBezTo>
                    <a:pt x="1080920" y="0"/>
                    <a:pt x="1785519" y="281882"/>
                    <a:pt x="2041003" y="252945"/>
                  </a:cubicBezTo>
                  <a:cubicBezTo>
                    <a:pt x="2296487" y="224008"/>
                    <a:pt x="2194368" y="238476"/>
                    <a:pt x="2052578" y="252945"/>
                  </a:cubicBezTo>
                </a:path>
              </a:pathLst>
            </a:cu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6" name="Полилиния 85"/>
            <p:cNvSpPr/>
            <p:nvPr/>
          </p:nvSpPr>
          <p:spPr>
            <a:xfrm flipV="1">
              <a:off x="1571604" y="3571874"/>
              <a:ext cx="2643203" cy="1428759"/>
            </a:xfrm>
            <a:custGeom>
              <a:avLst/>
              <a:gdLst>
                <a:gd name="connsiteX0" fmla="*/ 100314 w 2386315"/>
                <a:gd name="connsiteY0" fmla="*/ 1163256 h 1163256"/>
                <a:gd name="connsiteX1" fmla="*/ 331808 w 2386315"/>
                <a:gd name="connsiteY1" fmla="*/ 202558 h 1163256"/>
                <a:gd name="connsiteX2" fmla="*/ 2091160 w 2386315"/>
                <a:gd name="connsiteY2" fmla="*/ 28937 h 1163256"/>
                <a:gd name="connsiteX3" fmla="*/ 2102735 w 2386315"/>
                <a:gd name="connsiteY3" fmla="*/ 28937 h 1163256"/>
                <a:gd name="connsiteX0" fmla="*/ 100313 w 2386313"/>
                <a:gd name="connsiteY0" fmla="*/ 1163256 h 1163256"/>
                <a:gd name="connsiteX1" fmla="*/ 331808 w 2386313"/>
                <a:gd name="connsiteY1" fmla="*/ 202558 h 1163256"/>
                <a:gd name="connsiteX2" fmla="*/ 2091159 w 2386313"/>
                <a:gd name="connsiteY2" fmla="*/ 28937 h 1163256"/>
                <a:gd name="connsiteX3" fmla="*/ 2102734 w 2386313"/>
                <a:gd name="connsiteY3" fmla="*/ 28937 h 1163256"/>
                <a:gd name="connsiteX0" fmla="*/ 100313 w 2386313"/>
                <a:gd name="connsiteY0" fmla="*/ 1387264 h 1387264"/>
                <a:gd name="connsiteX1" fmla="*/ 331808 w 2386313"/>
                <a:gd name="connsiteY1" fmla="*/ 426566 h 1387264"/>
                <a:gd name="connsiteX2" fmla="*/ 2091159 w 2386313"/>
                <a:gd name="connsiteY2" fmla="*/ 252945 h 1387264"/>
                <a:gd name="connsiteX3" fmla="*/ 2102734 w 2386313"/>
                <a:gd name="connsiteY3" fmla="*/ 252945 h 1387264"/>
                <a:gd name="connsiteX0" fmla="*/ 50157 w 2296488"/>
                <a:gd name="connsiteY0" fmla="*/ 1387264 h 1387264"/>
                <a:gd name="connsiteX1" fmla="*/ 519675 w 2296488"/>
                <a:gd name="connsiteY1" fmla="*/ 426566 h 1387264"/>
                <a:gd name="connsiteX2" fmla="*/ 2041003 w 2296488"/>
                <a:gd name="connsiteY2" fmla="*/ 252945 h 1387264"/>
                <a:gd name="connsiteX3" fmla="*/ 2052578 w 2296488"/>
                <a:gd name="connsiteY3" fmla="*/ 252945 h 1387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488" h="1387264">
                  <a:moveTo>
                    <a:pt x="50157" y="1387264"/>
                  </a:moveTo>
                  <a:cubicBezTo>
                    <a:pt x="0" y="1001441"/>
                    <a:pt x="187867" y="615619"/>
                    <a:pt x="519675" y="426566"/>
                  </a:cubicBezTo>
                  <a:cubicBezTo>
                    <a:pt x="1080920" y="0"/>
                    <a:pt x="1785519" y="281882"/>
                    <a:pt x="2041003" y="252945"/>
                  </a:cubicBezTo>
                  <a:cubicBezTo>
                    <a:pt x="2296487" y="224008"/>
                    <a:pt x="2194368" y="238476"/>
                    <a:pt x="2052578" y="252945"/>
                  </a:cubicBezTo>
                </a:path>
              </a:pathLst>
            </a:cu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7" name="Полилиния 86"/>
            <p:cNvSpPr/>
            <p:nvPr/>
          </p:nvSpPr>
          <p:spPr>
            <a:xfrm flipH="1" flipV="1">
              <a:off x="4286245" y="3571874"/>
              <a:ext cx="2000262" cy="1397008"/>
            </a:xfrm>
            <a:custGeom>
              <a:avLst/>
              <a:gdLst>
                <a:gd name="connsiteX0" fmla="*/ 100314 w 2386315"/>
                <a:gd name="connsiteY0" fmla="*/ 1163256 h 1163256"/>
                <a:gd name="connsiteX1" fmla="*/ 331808 w 2386315"/>
                <a:gd name="connsiteY1" fmla="*/ 202558 h 1163256"/>
                <a:gd name="connsiteX2" fmla="*/ 2091160 w 2386315"/>
                <a:gd name="connsiteY2" fmla="*/ 28937 h 1163256"/>
                <a:gd name="connsiteX3" fmla="*/ 2102735 w 2386315"/>
                <a:gd name="connsiteY3" fmla="*/ 28937 h 1163256"/>
                <a:gd name="connsiteX0" fmla="*/ 100313 w 2386313"/>
                <a:gd name="connsiteY0" fmla="*/ 1163256 h 1163256"/>
                <a:gd name="connsiteX1" fmla="*/ 331808 w 2386313"/>
                <a:gd name="connsiteY1" fmla="*/ 202558 h 1163256"/>
                <a:gd name="connsiteX2" fmla="*/ 2091159 w 2386313"/>
                <a:gd name="connsiteY2" fmla="*/ 28937 h 1163256"/>
                <a:gd name="connsiteX3" fmla="*/ 2102734 w 2386313"/>
                <a:gd name="connsiteY3" fmla="*/ 28937 h 1163256"/>
                <a:gd name="connsiteX0" fmla="*/ 100313 w 2386313"/>
                <a:gd name="connsiteY0" fmla="*/ 1387264 h 1387264"/>
                <a:gd name="connsiteX1" fmla="*/ 331808 w 2386313"/>
                <a:gd name="connsiteY1" fmla="*/ 426566 h 1387264"/>
                <a:gd name="connsiteX2" fmla="*/ 2091159 w 2386313"/>
                <a:gd name="connsiteY2" fmla="*/ 252945 h 1387264"/>
                <a:gd name="connsiteX3" fmla="*/ 2102734 w 2386313"/>
                <a:gd name="connsiteY3" fmla="*/ 252945 h 1387264"/>
                <a:gd name="connsiteX0" fmla="*/ 50157 w 2296488"/>
                <a:gd name="connsiteY0" fmla="*/ 1387264 h 1387264"/>
                <a:gd name="connsiteX1" fmla="*/ 519675 w 2296488"/>
                <a:gd name="connsiteY1" fmla="*/ 426566 h 1387264"/>
                <a:gd name="connsiteX2" fmla="*/ 2041003 w 2296488"/>
                <a:gd name="connsiteY2" fmla="*/ 252945 h 1387264"/>
                <a:gd name="connsiteX3" fmla="*/ 2052578 w 2296488"/>
                <a:gd name="connsiteY3" fmla="*/ 252945 h 1387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488" h="1387264">
                  <a:moveTo>
                    <a:pt x="50157" y="1387264"/>
                  </a:moveTo>
                  <a:cubicBezTo>
                    <a:pt x="0" y="1001441"/>
                    <a:pt x="187867" y="615619"/>
                    <a:pt x="519675" y="426566"/>
                  </a:cubicBezTo>
                  <a:cubicBezTo>
                    <a:pt x="1080920" y="0"/>
                    <a:pt x="1785519" y="281882"/>
                    <a:pt x="2041003" y="252945"/>
                  </a:cubicBezTo>
                  <a:cubicBezTo>
                    <a:pt x="2296487" y="224008"/>
                    <a:pt x="2194368" y="238476"/>
                    <a:pt x="2052578" y="252945"/>
                  </a:cubicBezTo>
                </a:path>
              </a:pathLst>
            </a:cu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8" name="Полилиния 87"/>
            <p:cNvSpPr/>
            <p:nvPr/>
          </p:nvSpPr>
          <p:spPr>
            <a:xfrm rot="11432718" flipV="1">
              <a:off x="3752842" y="2298691"/>
              <a:ext cx="2567003" cy="903292"/>
            </a:xfrm>
            <a:custGeom>
              <a:avLst/>
              <a:gdLst>
                <a:gd name="connsiteX0" fmla="*/ 100314 w 2386315"/>
                <a:gd name="connsiteY0" fmla="*/ 1163256 h 1163256"/>
                <a:gd name="connsiteX1" fmla="*/ 331808 w 2386315"/>
                <a:gd name="connsiteY1" fmla="*/ 202558 h 1163256"/>
                <a:gd name="connsiteX2" fmla="*/ 2091160 w 2386315"/>
                <a:gd name="connsiteY2" fmla="*/ 28937 h 1163256"/>
                <a:gd name="connsiteX3" fmla="*/ 2102735 w 2386315"/>
                <a:gd name="connsiteY3" fmla="*/ 28937 h 1163256"/>
                <a:gd name="connsiteX0" fmla="*/ 100313 w 2386313"/>
                <a:gd name="connsiteY0" fmla="*/ 1163256 h 1163256"/>
                <a:gd name="connsiteX1" fmla="*/ 331808 w 2386313"/>
                <a:gd name="connsiteY1" fmla="*/ 202558 h 1163256"/>
                <a:gd name="connsiteX2" fmla="*/ 2091159 w 2386313"/>
                <a:gd name="connsiteY2" fmla="*/ 28937 h 1163256"/>
                <a:gd name="connsiteX3" fmla="*/ 2102734 w 2386313"/>
                <a:gd name="connsiteY3" fmla="*/ 28937 h 1163256"/>
                <a:gd name="connsiteX0" fmla="*/ 100313 w 2386313"/>
                <a:gd name="connsiteY0" fmla="*/ 1387264 h 1387264"/>
                <a:gd name="connsiteX1" fmla="*/ 331808 w 2386313"/>
                <a:gd name="connsiteY1" fmla="*/ 426566 h 1387264"/>
                <a:gd name="connsiteX2" fmla="*/ 2091159 w 2386313"/>
                <a:gd name="connsiteY2" fmla="*/ 252945 h 1387264"/>
                <a:gd name="connsiteX3" fmla="*/ 2102734 w 2386313"/>
                <a:gd name="connsiteY3" fmla="*/ 252945 h 1387264"/>
                <a:gd name="connsiteX0" fmla="*/ 50157 w 2296488"/>
                <a:gd name="connsiteY0" fmla="*/ 1387264 h 1387264"/>
                <a:gd name="connsiteX1" fmla="*/ 519675 w 2296488"/>
                <a:gd name="connsiteY1" fmla="*/ 426566 h 1387264"/>
                <a:gd name="connsiteX2" fmla="*/ 2041003 w 2296488"/>
                <a:gd name="connsiteY2" fmla="*/ 252945 h 1387264"/>
                <a:gd name="connsiteX3" fmla="*/ 2052578 w 2296488"/>
                <a:gd name="connsiteY3" fmla="*/ 252945 h 13872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488" h="1387264">
                  <a:moveTo>
                    <a:pt x="50157" y="1387264"/>
                  </a:moveTo>
                  <a:cubicBezTo>
                    <a:pt x="0" y="1001441"/>
                    <a:pt x="187867" y="615619"/>
                    <a:pt x="519675" y="426566"/>
                  </a:cubicBezTo>
                  <a:cubicBezTo>
                    <a:pt x="1080920" y="0"/>
                    <a:pt x="1785519" y="281882"/>
                    <a:pt x="2041003" y="252945"/>
                  </a:cubicBezTo>
                  <a:cubicBezTo>
                    <a:pt x="2296487" y="224008"/>
                    <a:pt x="2194368" y="238476"/>
                    <a:pt x="2052578" y="252945"/>
                  </a:cubicBezTo>
                </a:path>
              </a:pathLst>
            </a:cu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9" name="Полилиния 88"/>
            <p:cNvSpPr/>
            <p:nvPr/>
          </p:nvSpPr>
          <p:spPr>
            <a:xfrm rot="19041615" flipV="1">
              <a:off x="1668442" y="2554280"/>
              <a:ext cx="2327289" cy="982669"/>
            </a:xfrm>
            <a:custGeom>
              <a:avLst/>
              <a:gdLst>
                <a:gd name="connsiteX0" fmla="*/ 100314 w 2386315"/>
                <a:gd name="connsiteY0" fmla="*/ 1163256 h 1163256"/>
                <a:gd name="connsiteX1" fmla="*/ 331808 w 2386315"/>
                <a:gd name="connsiteY1" fmla="*/ 202558 h 1163256"/>
                <a:gd name="connsiteX2" fmla="*/ 2091160 w 2386315"/>
                <a:gd name="connsiteY2" fmla="*/ 28937 h 1163256"/>
                <a:gd name="connsiteX3" fmla="*/ 2102735 w 2386315"/>
                <a:gd name="connsiteY3" fmla="*/ 28937 h 1163256"/>
                <a:gd name="connsiteX0" fmla="*/ 100313 w 2386313"/>
                <a:gd name="connsiteY0" fmla="*/ 1163256 h 1163256"/>
                <a:gd name="connsiteX1" fmla="*/ 331808 w 2386313"/>
                <a:gd name="connsiteY1" fmla="*/ 202558 h 1163256"/>
                <a:gd name="connsiteX2" fmla="*/ 2091159 w 2386313"/>
                <a:gd name="connsiteY2" fmla="*/ 28937 h 1163256"/>
                <a:gd name="connsiteX3" fmla="*/ 2102734 w 2386313"/>
                <a:gd name="connsiteY3" fmla="*/ 28937 h 1163256"/>
                <a:gd name="connsiteX0" fmla="*/ 100313 w 2386313"/>
                <a:gd name="connsiteY0" fmla="*/ 1387264 h 1387264"/>
                <a:gd name="connsiteX1" fmla="*/ 331808 w 2386313"/>
                <a:gd name="connsiteY1" fmla="*/ 426566 h 1387264"/>
                <a:gd name="connsiteX2" fmla="*/ 2091159 w 2386313"/>
                <a:gd name="connsiteY2" fmla="*/ 252945 h 1387264"/>
                <a:gd name="connsiteX3" fmla="*/ 2102734 w 2386313"/>
                <a:gd name="connsiteY3" fmla="*/ 252945 h 1387264"/>
                <a:gd name="connsiteX0" fmla="*/ 50157 w 2296488"/>
                <a:gd name="connsiteY0" fmla="*/ 1387264 h 1387264"/>
                <a:gd name="connsiteX1" fmla="*/ 519675 w 2296488"/>
                <a:gd name="connsiteY1" fmla="*/ 426566 h 1387264"/>
                <a:gd name="connsiteX2" fmla="*/ 2041003 w 2296488"/>
                <a:gd name="connsiteY2" fmla="*/ 252945 h 1387264"/>
                <a:gd name="connsiteX3" fmla="*/ 2052578 w 2296488"/>
                <a:gd name="connsiteY3" fmla="*/ 252945 h 1387264"/>
                <a:gd name="connsiteX0" fmla="*/ 50157 w 2194368"/>
                <a:gd name="connsiteY0" fmla="*/ 1745769 h 1745769"/>
                <a:gd name="connsiteX1" fmla="*/ 1247833 w 2194368"/>
                <a:gd name="connsiteY1" fmla="*/ 426566 h 1745769"/>
                <a:gd name="connsiteX2" fmla="*/ 2041003 w 2194368"/>
                <a:gd name="connsiteY2" fmla="*/ 611450 h 1745769"/>
                <a:gd name="connsiteX3" fmla="*/ 2052578 w 2194368"/>
                <a:gd name="connsiteY3" fmla="*/ 611450 h 1745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4368" h="1745769">
                  <a:moveTo>
                    <a:pt x="50157" y="1745769"/>
                  </a:moveTo>
                  <a:cubicBezTo>
                    <a:pt x="0" y="1359946"/>
                    <a:pt x="916025" y="615619"/>
                    <a:pt x="1247833" y="426566"/>
                  </a:cubicBezTo>
                  <a:cubicBezTo>
                    <a:pt x="1809078" y="0"/>
                    <a:pt x="1906879" y="580636"/>
                    <a:pt x="2041003" y="611450"/>
                  </a:cubicBezTo>
                  <a:cubicBezTo>
                    <a:pt x="2175127" y="642264"/>
                    <a:pt x="2194368" y="596981"/>
                    <a:pt x="2052578" y="611450"/>
                  </a:cubicBezTo>
                </a:path>
              </a:pathLst>
            </a:cu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0" name="Полилиния 89"/>
            <p:cNvSpPr/>
            <p:nvPr/>
          </p:nvSpPr>
          <p:spPr>
            <a:xfrm rot="2629974">
              <a:off x="1582716" y="3297234"/>
              <a:ext cx="2906731" cy="1406533"/>
            </a:xfrm>
            <a:custGeom>
              <a:avLst/>
              <a:gdLst>
                <a:gd name="connsiteX0" fmla="*/ 100314 w 2386315"/>
                <a:gd name="connsiteY0" fmla="*/ 1163256 h 1163256"/>
                <a:gd name="connsiteX1" fmla="*/ 331808 w 2386315"/>
                <a:gd name="connsiteY1" fmla="*/ 202558 h 1163256"/>
                <a:gd name="connsiteX2" fmla="*/ 2091160 w 2386315"/>
                <a:gd name="connsiteY2" fmla="*/ 28937 h 1163256"/>
                <a:gd name="connsiteX3" fmla="*/ 2102735 w 2386315"/>
                <a:gd name="connsiteY3" fmla="*/ 28937 h 1163256"/>
                <a:gd name="connsiteX0" fmla="*/ 100313 w 2386313"/>
                <a:gd name="connsiteY0" fmla="*/ 1163256 h 1163256"/>
                <a:gd name="connsiteX1" fmla="*/ 331808 w 2386313"/>
                <a:gd name="connsiteY1" fmla="*/ 202558 h 1163256"/>
                <a:gd name="connsiteX2" fmla="*/ 2091159 w 2386313"/>
                <a:gd name="connsiteY2" fmla="*/ 28937 h 1163256"/>
                <a:gd name="connsiteX3" fmla="*/ 2102734 w 2386313"/>
                <a:gd name="connsiteY3" fmla="*/ 28937 h 1163256"/>
                <a:gd name="connsiteX0" fmla="*/ 100313 w 2386313"/>
                <a:gd name="connsiteY0" fmla="*/ 1387264 h 1387264"/>
                <a:gd name="connsiteX1" fmla="*/ 331808 w 2386313"/>
                <a:gd name="connsiteY1" fmla="*/ 426566 h 1387264"/>
                <a:gd name="connsiteX2" fmla="*/ 2091159 w 2386313"/>
                <a:gd name="connsiteY2" fmla="*/ 252945 h 1387264"/>
                <a:gd name="connsiteX3" fmla="*/ 2102734 w 2386313"/>
                <a:gd name="connsiteY3" fmla="*/ 252945 h 1387264"/>
                <a:gd name="connsiteX0" fmla="*/ 50157 w 2296488"/>
                <a:gd name="connsiteY0" fmla="*/ 1387264 h 1387264"/>
                <a:gd name="connsiteX1" fmla="*/ 519675 w 2296488"/>
                <a:gd name="connsiteY1" fmla="*/ 426566 h 1387264"/>
                <a:gd name="connsiteX2" fmla="*/ 2041003 w 2296488"/>
                <a:gd name="connsiteY2" fmla="*/ 252945 h 1387264"/>
                <a:gd name="connsiteX3" fmla="*/ 2052578 w 2296488"/>
                <a:gd name="connsiteY3" fmla="*/ 252945 h 1387264"/>
                <a:gd name="connsiteX0" fmla="*/ 50157 w 2194368"/>
                <a:gd name="connsiteY0" fmla="*/ 1745769 h 1745769"/>
                <a:gd name="connsiteX1" fmla="*/ 1247833 w 2194368"/>
                <a:gd name="connsiteY1" fmla="*/ 426566 h 1745769"/>
                <a:gd name="connsiteX2" fmla="*/ 2041003 w 2194368"/>
                <a:gd name="connsiteY2" fmla="*/ 611450 h 1745769"/>
                <a:gd name="connsiteX3" fmla="*/ 2052578 w 2194368"/>
                <a:gd name="connsiteY3" fmla="*/ 611450 h 1745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4368" h="1745769">
                  <a:moveTo>
                    <a:pt x="50157" y="1745769"/>
                  </a:moveTo>
                  <a:cubicBezTo>
                    <a:pt x="0" y="1359946"/>
                    <a:pt x="916025" y="615619"/>
                    <a:pt x="1247833" y="426566"/>
                  </a:cubicBezTo>
                  <a:cubicBezTo>
                    <a:pt x="1809078" y="0"/>
                    <a:pt x="1906879" y="580636"/>
                    <a:pt x="2041003" y="611450"/>
                  </a:cubicBezTo>
                  <a:cubicBezTo>
                    <a:pt x="2175127" y="642264"/>
                    <a:pt x="2194368" y="596981"/>
                    <a:pt x="2052578" y="611450"/>
                  </a:cubicBezTo>
                </a:path>
              </a:pathLst>
            </a:cu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1" name="Полилиния 90"/>
            <p:cNvSpPr/>
            <p:nvPr/>
          </p:nvSpPr>
          <p:spPr>
            <a:xfrm rot="19041615" flipV="1">
              <a:off x="2281220" y="1936739"/>
              <a:ext cx="3367109" cy="3198831"/>
            </a:xfrm>
            <a:custGeom>
              <a:avLst/>
              <a:gdLst>
                <a:gd name="connsiteX0" fmla="*/ 100314 w 2386315"/>
                <a:gd name="connsiteY0" fmla="*/ 1163256 h 1163256"/>
                <a:gd name="connsiteX1" fmla="*/ 331808 w 2386315"/>
                <a:gd name="connsiteY1" fmla="*/ 202558 h 1163256"/>
                <a:gd name="connsiteX2" fmla="*/ 2091160 w 2386315"/>
                <a:gd name="connsiteY2" fmla="*/ 28937 h 1163256"/>
                <a:gd name="connsiteX3" fmla="*/ 2102735 w 2386315"/>
                <a:gd name="connsiteY3" fmla="*/ 28937 h 1163256"/>
                <a:gd name="connsiteX0" fmla="*/ 100313 w 2386313"/>
                <a:gd name="connsiteY0" fmla="*/ 1163256 h 1163256"/>
                <a:gd name="connsiteX1" fmla="*/ 331808 w 2386313"/>
                <a:gd name="connsiteY1" fmla="*/ 202558 h 1163256"/>
                <a:gd name="connsiteX2" fmla="*/ 2091159 w 2386313"/>
                <a:gd name="connsiteY2" fmla="*/ 28937 h 1163256"/>
                <a:gd name="connsiteX3" fmla="*/ 2102734 w 2386313"/>
                <a:gd name="connsiteY3" fmla="*/ 28937 h 1163256"/>
                <a:gd name="connsiteX0" fmla="*/ 100313 w 2386313"/>
                <a:gd name="connsiteY0" fmla="*/ 1387264 h 1387264"/>
                <a:gd name="connsiteX1" fmla="*/ 331808 w 2386313"/>
                <a:gd name="connsiteY1" fmla="*/ 426566 h 1387264"/>
                <a:gd name="connsiteX2" fmla="*/ 2091159 w 2386313"/>
                <a:gd name="connsiteY2" fmla="*/ 252945 h 1387264"/>
                <a:gd name="connsiteX3" fmla="*/ 2102734 w 2386313"/>
                <a:gd name="connsiteY3" fmla="*/ 252945 h 1387264"/>
                <a:gd name="connsiteX0" fmla="*/ 50157 w 2296488"/>
                <a:gd name="connsiteY0" fmla="*/ 1387264 h 1387264"/>
                <a:gd name="connsiteX1" fmla="*/ 519675 w 2296488"/>
                <a:gd name="connsiteY1" fmla="*/ 426566 h 1387264"/>
                <a:gd name="connsiteX2" fmla="*/ 2041003 w 2296488"/>
                <a:gd name="connsiteY2" fmla="*/ 252945 h 1387264"/>
                <a:gd name="connsiteX3" fmla="*/ 2052578 w 2296488"/>
                <a:gd name="connsiteY3" fmla="*/ 252945 h 1387264"/>
                <a:gd name="connsiteX0" fmla="*/ 50157 w 2194368"/>
                <a:gd name="connsiteY0" fmla="*/ 1745769 h 1745769"/>
                <a:gd name="connsiteX1" fmla="*/ 1247833 w 2194368"/>
                <a:gd name="connsiteY1" fmla="*/ 426566 h 1745769"/>
                <a:gd name="connsiteX2" fmla="*/ 2041003 w 2194368"/>
                <a:gd name="connsiteY2" fmla="*/ 611450 h 1745769"/>
                <a:gd name="connsiteX3" fmla="*/ 2052578 w 2194368"/>
                <a:gd name="connsiteY3" fmla="*/ 611450 h 1745769"/>
                <a:gd name="connsiteX0" fmla="*/ 50157 w 2194368"/>
                <a:gd name="connsiteY0" fmla="*/ 1238476 h 1238476"/>
                <a:gd name="connsiteX1" fmla="*/ 1400101 w 2194368"/>
                <a:gd name="connsiteY1" fmla="*/ 426566 h 1238476"/>
                <a:gd name="connsiteX2" fmla="*/ 2041003 w 2194368"/>
                <a:gd name="connsiteY2" fmla="*/ 104157 h 1238476"/>
                <a:gd name="connsiteX3" fmla="*/ 2052578 w 2194368"/>
                <a:gd name="connsiteY3" fmla="*/ 104157 h 1238476"/>
                <a:gd name="connsiteX0" fmla="*/ 50157 w 2274079"/>
                <a:gd name="connsiteY0" fmla="*/ 1238476 h 1238476"/>
                <a:gd name="connsiteX1" fmla="*/ 1400101 w 2274079"/>
                <a:gd name="connsiteY1" fmla="*/ 426566 h 1238476"/>
                <a:gd name="connsiteX2" fmla="*/ 2041003 w 2274079"/>
                <a:gd name="connsiteY2" fmla="*/ 104157 h 1238476"/>
                <a:gd name="connsiteX3" fmla="*/ 2132289 w 2274079"/>
                <a:gd name="connsiteY3" fmla="*/ 29178 h 1238476"/>
                <a:gd name="connsiteX0" fmla="*/ 50157 w 2160963"/>
                <a:gd name="connsiteY0" fmla="*/ 1238476 h 1238476"/>
                <a:gd name="connsiteX1" fmla="*/ 1400101 w 2160963"/>
                <a:gd name="connsiteY1" fmla="*/ 426566 h 1238476"/>
                <a:gd name="connsiteX2" fmla="*/ 2041003 w 2160963"/>
                <a:gd name="connsiteY2" fmla="*/ 104157 h 1238476"/>
                <a:gd name="connsiteX3" fmla="*/ 2145749 w 2160963"/>
                <a:gd name="connsiteY3" fmla="*/ 46745 h 1238476"/>
                <a:gd name="connsiteX4" fmla="*/ 2132289 w 2160963"/>
                <a:gd name="connsiteY4" fmla="*/ 29178 h 1238476"/>
                <a:gd name="connsiteX0" fmla="*/ 50157 w 2166702"/>
                <a:gd name="connsiteY0" fmla="*/ 1223947 h 1223947"/>
                <a:gd name="connsiteX1" fmla="*/ 1405840 w 2166702"/>
                <a:gd name="connsiteY1" fmla="*/ 426566 h 1223947"/>
                <a:gd name="connsiteX2" fmla="*/ 2046742 w 2166702"/>
                <a:gd name="connsiteY2" fmla="*/ 104157 h 1223947"/>
                <a:gd name="connsiteX3" fmla="*/ 2151488 w 2166702"/>
                <a:gd name="connsiteY3" fmla="*/ 46745 h 1223947"/>
                <a:gd name="connsiteX4" fmla="*/ 2138028 w 2166702"/>
                <a:gd name="connsiteY4" fmla="*/ 29178 h 1223947"/>
                <a:gd name="connsiteX0" fmla="*/ 2404 w 2118949"/>
                <a:gd name="connsiteY0" fmla="*/ 1223947 h 1223947"/>
                <a:gd name="connsiteX1" fmla="*/ 617517 w 2118949"/>
                <a:gd name="connsiteY1" fmla="*/ 829998 h 1223947"/>
                <a:gd name="connsiteX2" fmla="*/ 1358087 w 2118949"/>
                <a:gd name="connsiteY2" fmla="*/ 426566 h 1223947"/>
                <a:gd name="connsiteX3" fmla="*/ 1998989 w 2118949"/>
                <a:gd name="connsiteY3" fmla="*/ 104157 h 1223947"/>
                <a:gd name="connsiteX4" fmla="*/ 2103735 w 2118949"/>
                <a:gd name="connsiteY4" fmla="*/ 46745 h 1223947"/>
                <a:gd name="connsiteX5" fmla="*/ 2090275 w 2118949"/>
                <a:gd name="connsiteY5" fmla="*/ 29178 h 1223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18949" h="1223947">
                  <a:moveTo>
                    <a:pt x="2404" y="1223947"/>
                  </a:moveTo>
                  <a:cubicBezTo>
                    <a:pt x="0" y="1223165"/>
                    <a:pt x="391570" y="962895"/>
                    <a:pt x="617517" y="829998"/>
                  </a:cubicBezTo>
                  <a:lnTo>
                    <a:pt x="1358087" y="426566"/>
                  </a:lnTo>
                  <a:cubicBezTo>
                    <a:pt x="1919332" y="0"/>
                    <a:pt x="1876958" y="170388"/>
                    <a:pt x="1998989" y="104157"/>
                  </a:cubicBezTo>
                  <a:cubicBezTo>
                    <a:pt x="2107013" y="52329"/>
                    <a:pt x="2088521" y="59241"/>
                    <a:pt x="2103735" y="46745"/>
                  </a:cubicBezTo>
                  <a:cubicBezTo>
                    <a:pt x="2118949" y="34249"/>
                    <a:pt x="2076268" y="43582"/>
                    <a:pt x="2090275" y="29178"/>
                  </a:cubicBezTo>
                </a:path>
              </a:pathLst>
            </a:custGeom>
            <a:ln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title"/>
          </p:nvPr>
        </p:nvSpPr>
        <p:spPr>
          <a:xfrm>
            <a:off x="1681163" y="-100013"/>
            <a:ext cx="5770562" cy="650876"/>
          </a:xfrm>
        </p:spPr>
        <p:txBody>
          <a:bodyPr/>
          <a:lstStyle/>
          <a:p>
            <a:r>
              <a:rPr lang="ru-RU" sz="3400" b="1" smtClean="0"/>
              <a:t>Алгоритм решения задач</a:t>
            </a:r>
          </a:p>
        </p:txBody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>
          <a:xfrm>
            <a:off x="467544" y="836712"/>
            <a:ext cx="8137028" cy="53291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dirty="0" smtClean="0">
                <a:latin typeface="Arial" charset="0"/>
              </a:rPr>
              <a:t>1. Нарисовать граф, где вершины – острова и берега, а ребра – мосты. 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Arial" charset="0"/>
              </a:rPr>
              <a:t>2. Определить степень каждой вершины и подписать возле нее.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Arial" charset="0"/>
              </a:rPr>
              <a:t>3. Посчитать количество нечетных вершин.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Arial" charset="0"/>
              </a:rPr>
              <a:t>4. Обход возможен: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Arial" charset="0"/>
              </a:rPr>
              <a:t>a. ЕСЛИ все вершины – четные, и его можно начать с любого участка.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Arial" charset="0"/>
              </a:rPr>
              <a:t>b. ЕСЛИ 2 вершины – нечетные, но его нужно начать с одной из нечетных </a:t>
            </a:r>
            <a:r>
              <a:rPr lang="ru-RU" sz="2400" dirty="0" smtClean="0">
                <a:latin typeface="Arial" charset="0"/>
              </a:rPr>
              <a:t>вершин и закончить во второй нечетной вершине</a:t>
            </a:r>
            <a:endParaRPr lang="ru-RU" sz="2400" dirty="0" smtClean="0">
              <a:latin typeface="Arial" charset="0"/>
            </a:endParaRP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Arial" charset="0"/>
              </a:rPr>
              <a:t>5. Обход невозможен, если нечетных вершин больше 2.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Arial" charset="0"/>
              </a:rPr>
              <a:t>6. Сделать ВЫВОД.</a:t>
            </a:r>
          </a:p>
          <a:p>
            <a:pPr>
              <a:lnSpc>
                <a:spcPct val="90000"/>
              </a:lnSpc>
            </a:pPr>
            <a:r>
              <a:rPr lang="ru-RU" sz="2400" dirty="0" smtClean="0">
                <a:latin typeface="Arial" charset="0"/>
              </a:rPr>
              <a:t>7. Указать Начало и Конец пути.</a:t>
            </a:r>
          </a:p>
        </p:txBody>
      </p:sp>
    </p:spTree>
    <p:extLst>
      <p:ext uri="{BB962C8B-B14F-4D97-AF65-F5344CB8AC3E}">
        <p14:creationId xmlns:p14="http://schemas.microsoft.com/office/powerpoint/2010/main" val="18151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0748-7A40-47E4-8218-DBD22C35074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195736" y="2420888"/>
            <a:ext cx="4680520" cy="37444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2195736" y="332656"/>
            <a:ext cx="2340260" cy="2088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195736" y="2420888"/>
            <a:ext cx="4680520" cy="374127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 flipV="1">
            <a:off x="4535996" y="332656"/>
            <a:ext cx="2340260" cy="208823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 flipV="1">
            <a:off x="2195736" y="2431513"/>
            <a:ext cx="4680520" cy="37306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49054" y="2246847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914038" y="1479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Е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61769" y="2188279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7061769" y="5980638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1549054" y="6008008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94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94AC86-D06B-4BBF-9C62-85DE4604766A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pic>
        <p:nvPicPr>
          <p:cNvPr id="2050" name="Picture 2" descr="G:\13038059491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428604"/>
            <a:ext cx="7358113" cy="49292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3" name="Прямая соединительная линия 72"/>
          <p:cNvCxnSpPr>
            <a:stCxn id="8251" idx="4"/>
            <a:endCxn id="8241" idx="7"/>
          </p:cNvCxnSpPr>
          <p:nvPr/>
        </p:nvCxnSpPr>
        <p:spPr>
          <a:xfrm rot="5400000">
            <a:off x="1319212" y="4206876"/>
            <a:ext cx="1298575" cy="24257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5775" y="125413"/>
            <a:ext cx="8229600" cy="1143000"/>
          </a:xfrm>
        </p:spPr>
        <p:txBody>
          <a:bodyPr/>
          <a:lstStyle/>
          <a:p>
            <a:pPr eaLnBrk="1" hangingPunct="1"/>
            <a:endParaRPr lang="ru-RU" sz="44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357188" y="2786063"/>
            <a:ext cx="571500" cy="555625"/>
            <a:chOff x="521" y="1570"/>
            <a:chExt cx="500" cy="395"/>
          </a:xfrm>
        </p:grpSpPr>
        <p:sp>
          <p:nvSpPr>
            <p:cNvPr id="8261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А</a:t>
              </a:r>
              <a:endParaRPr lang="ru-RU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4643438" y="1500188"/>
            <a:ext cx="571500" cy="555625"/>
            <a:chOff x="521" y="1570"/>
            <a:chExt cx="500" cy="395"/>
          </a:xfrm>
        </p:grpSpPr>
        <p:sp>
          <p:nvSpPr>
            <p:cNvPr id="8259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А</a:t>
              </a:r>
            </a:p>
          </p:txBody>
        </p:sp>
      </p:grpSp>
      <p:grpSp>
        <p:nvGrpSpPr>
          <p:cNvPr id="7" name="Group 14"/>
          <p:cNvGrpSpPr>
            <a:grpSpLocks/>
          </p:cNvGrpSpPr>
          <p:nvPr/>
        </p:nvGrpSpPr>
        <p:grpSpPr bwMode="auto">
          <a:xfrm>
            <a:off x="214313" y="4214813"/>
            <a:ext cx="571500" cy="555625"/>
            <a:chOff x="521" y="1570"/>
            <a:chExt cx="500" cy="395"/>
          </a:xfrm>
        </p:grpSpPr>
        <p:sp>
          <p:nvSpPr>
            <p:cNvPr id="8257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А</a:t>
              </a:r>
            </a:p>
          </p:txBody>
        </p:sp>
      </p:grpSp>
      <p:grpSp>
        <p:nvGrpSpPr>
          <p:cNvPr id="10" name="Group 14"/>
          <p:cNvGrpSpPr>
            <a:grpSpLocks/>
          </p:cNvGrpSpPr>
          <p:nvPr/>
        </p:nvGrpSpPr>
        <p:grpSpPr bwMode="auto">
          <a:xfrm>
            <a:off x="1285875" y="1357313"/>
            <a:ext cx="571500" cy="585787"/>
            <a:chOff x="521" y="1570"/>
            <a:chExt cx="500" cy="416"/>
          </a:xfrm>
        </p:grpSpPr>
        <p:sp>
          <p:nvSpPr>
            <p:cNvPr id="8255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419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Б</a:t>
              </a:r>
            </a:p>
          </p:txBody>
        </p:sp>
      </p:grpSp>
      <p:grpSp>
        <p:nvGrpSpPr>
          <p:cNvPr id="13" name="Group 14"/>
          <p:cNvGrpSpPr>
            <a:grpSpLocks/>
          </p:cNvGrpSpPr>
          <p:nvPr/>
        </p:nvGrpSpPr>
        <p:grpSpPr bwMode="auto">
          <a:xfrm>
            <a:off x="7072313" y="1500188"/>
            <a:ext cx="571500" cy="585787"/>
            <a:chOff x="521" y="1570"/>
            <a:chExt cx="500" cy="416"/>
          </a:xfrm>
        </p:grpSpPr>
        <p:sp>
          <p:nvSpPr>
            <p:cNvPr id="8253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419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Б</a:t>
              </a:r>
            </a:p>
          </p:txBody>
        </p:sp>
      </p:grpSp>
      <p:grpSp>
        <p:nvGrpSpPr>
          <p:cNvPr id="16" name="Group 14"/>
          <p:cNvGrpSpPr>
            <a:grpSpLocks/>
          </p:cNvGrpSpPr>
          <p:nvPr/>
        </p:nvGrpSpPr>
        <p:grpSpPr bwMode="auto">
          <a:xfrm>
            <a:off x="2714625" y="4214813"/>
            <a:ext cx="571500" cy="585787"/>
            <a:chOff x="521" y="1570"/>
            <a:chExt cx="500" cy="416"/>
          </a:xfrm>
        </p:grpSpPr>
        <p:sp>
          <p:nvSpPr>
            <p:cNvPr id="8251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419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Б</a:t>
              </a:r>
            </a:p>
          </p:txBody>
        </p:sp>
      </p:grpSp>
      <p:grpSp>
        <p:nvGrpSpPr>
          <p:cNvPr id="19" name="Group 14"/>
          <p:cNvGrpSpPr>
            <a:grpSpLocks/>
          </p:cNvGrpSpPr>
          <p:nvPr/>
        </p:nvGrpSpPr>
        <p:grpSpPr bwMode="auto">
          <a:xfrm>
            <a:off x="2286000" y="2786063"/>
            <a:ext cx="571500" cy="585787"/>
            <a:chOff x="521" y="1570"/>
            <a:chExt cx="500" cy="416"/>
          </a:xfrm>
        </p:grpSpPr>
        <p:sp>
          <p:nvSpPr>
            <p:cNvPr id="8249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421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В</a:t>
              </a:r>
            </a:p>
          </p:txBody>
        </p:sp>
      </p:grpSp>
      <p:grpSp>
        <p:nvGrpSpPr>
          <p:cNvPr id="22" name="Group 14"/>
          <p:cNvGrpSpPr>
            <a:grpSpLocks/>
          </p:cNvGrpSpPr>
          <p:nvPr/>
        </p:nvGrpSpPr>
        <p:grpSpPr bwMode="auto">
          <a:xfrm>
            <a:off x="7000875" y="3000375"/>
            <a:ext cx="571500" cy="585788"/>
            <a:chOff x="521" y="1570"/>
            <a:chExt cx="500" cy="416"/>
          </a:xfrm>
        </p:grpSpPr>
        <p:sp>
          <p:nvSpPr>
            <p:cNvPr id="8247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7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421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В</a:t>
              </a:r>
            </a:p>
          </p:txBody>
        </p:sp>
      </p:grpSp>
      <p:grpSp>
        <p:nvGrpSpPr>
          <p:cNvPr id="25" name="Group 14"/>
          <p:cNvGrpSpPr>
            <a:grpSpLocks/>
          </p:cNvGrpSpPr>
          <p:nvPr/>
        </p:nvGrpSpPr>
        <p:grpSpPr bwMode="auto">
          <a:xfrm>
            <a:off x="2643188" y="5715000"/>
            <a:ext cx="571500" cy="585788"/>
            <a:chOff x="521" y="1570"/>
            <a:chExt cx="500" cy="416"/>
          </a:xfrm>
        </p:grpSpPr>
        <p:sp>
          <p:nvSpPr>
            <p:cNvPr id="8245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421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В</a:t>
              </a:r>
            </a:p>
          </p:txBody>
        </p:sp>
      </p:grpSp>
      <p:grpSp>
        <p:nvGrpSpPr>
          <p:cNvPr id="28" name="Group 14"/>
          <p:cNvGrpSpPr>
            <a:grpSpLocks/>
          </p:cNvGrpSpPr>
          <p:nvPr/>
        </p:nvGrpSpPr>
        <p:grpSpPr bwMode="auto">
          <a:xfrm>
            <a:off x="4714875" y="3000375"/>
            <a:ext cx="571500" cy="585788"/>
            <a:chOff x="521" y="1570"/>
            <a:chExt cx="500" cy="416"/>
          </a:xfrm>
        </p:grpSpPr>
        <p:sp>
          <p:nvSpPr>
            <p:cNvPr id="8243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365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Г</a:t>
              </a:r>
              <a:endParaRPr lang="ru-RU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endParaRPr>
            </a:p>
          </p:txBody>
        </p:sp>
      </p:grpSp>
      <p:grpSp>
        <p:nvGrpSpPr>
          <p:cNvPr id="31" name="Group 14"/>
          <p:cNvGrpSpPr>
            <a:grpSpLocks/>
          </p:cNvGrpSpPr>
          <p:nvPr/>
        </p:nvGrpSpPr>
        <p:grpSpPr bwMode="auto">
          <a:xfrm>
            <a:off x="214313" y="5715000"/>
            <a:ext cx="571500" cy="585788"/>
            <a:chOff x="521" y="1570"/>
            <a:chExt cx="500" cy="416"/>
          </a:xfrm>
        </p:grpSpPr>
        <p:sp>
          <p:nvSpPr>
            <p:cNvPr id="8241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365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Г</a:t>
              </a:r>
              <a:endParaRPr lang="ru-RU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endParaRPr>
            </a:p>
          </p:txBody>
        </p:sp>
      </p:grpSp>
      <p:grpSp>
        <p:nvGrpSpPr>
          <p:cNvPr id="34" name="Group 14"/>
          <p:cNvGrpSpPr>
            <a:grpSpLocks/>
          </p:cNvGrpSpPr>
          <p:nvPr/>
        </p:nvGrpSpPr>
        <p:grpSpPr bwMode="auto">
          <a:xfrm>
            <a:off x="1428750" y="5000625"/>
            <a:ext cx="571500" cy="585788"/>
            <a:chOff x="521" y="1570"/>
            <a:chExt cx="500" cy="416"/>
          </a:xfrm>
        </p:grpSpPr>
        <p:sp>
          <p:nvSpPr>
            <p:cNvPr id="8239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421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Д</a:t>
              </a:r>
              <a:endParaRPr lang="ru-RU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endParaRPr>
            </a:p>
          </p:txBody>
        </p:sp>
      </p:grpSp>
      <p:cxnSp>
        <p:nvCxnSpPr>
          <p:cNvPr id="41" name="Прямая соединительная линия 40"/>
          <p:cNvCxnSpPr>
            <a:stCxn id="8255" idx="5"/>
            <a:endCxn id="8249" idx="1"/>
          </p:cNvCxnSpPr>
          <p:nvPr/>
        </p:nvCxnSpPr>
        <p:spPr>
          <a:xfrm rot="16200000" flipH="1">
            <a:off x="1622426" y="2082800"/>
            <a:ext cx="1262062" cy="8524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8249" idx="2"/>
            <a:endCxn id="8261" idx="6"/>
          </p:cNvCxnSpPr>
          <p:nvPr/>
        </p:nvCxnSpPr>
        <p:spPr>
          <a:xfrm rot="10800000">
            <a:off x="928688" y="3224213"/>
            <a:ext cx="172085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stCxn id="8255" idx="3"/>
            <a:endCxn id="8261" idx="7"/>
          </p:cNvCxnSpPr>
          <p:nvPr/>
        </p:nvCxnSpPr>
        <p:spPr>
          <a:xfrm rot="5400000">
            <a:off x="658019" y="2118519"/>
            <a:ext cx="1262062" cy="78105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8259" idx="6"/>
            <a:endCxn id="8253" idx="2"/>
          </p:cNvCxnSpPr>
          <p:nvPr/>
        </p:nvCxnSpPr>
        <p:spPr>
          <a:xfrm>
            <a:off x="5214938" y="1938338"/>
            <a:ext cx="2220912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stCxn id="8259" idx="4"/>
            <a:endCxn id="8243" idx="0"/>
          </p:cNvCxnSpPr>
          <p:nvPr/>
        </p:nvCxnSpPr>
        <p:spPr>
          <a:xfrm rot="16200000" flipH="1">
            <a:off x="4514057" y="2651919"/>
            <a:ext cx="1263650" cy="714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stCxn id="8243" idx="6"/>
            <a:endCxn id="8247" idx="2"/>
          </p:cNvCxnSpPr>
          <p:nvPr/>
        </p:nvCxnSpPr>
        <p:spPr>
          <a:xfrm>
            <a:off x="5286375" y="3438525"/>
            <a:ext cx="2078038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>
            <a:stCxn id="8253" idx="4"/>
            <a:endCxn id="8247" idx="7"/>
          </p:cNvCxnSpPr>
          <p:nvPr/>
        </p:nvCxnSpPr>
        <p:spPr>
          <a:xfrm rot="16200000" flipH="1">
            <a:off x="6891338" y="2703513"/>
            <a:ext cx="1298575" cy="31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8251" idx="4"/>
            <a:endCxn id="8245" idx="7"/>
          </p:cNvCxnSpPr>
          <p:nvPr/>
        </p:nvCxnSpPr>
        <p:spPr>
          <a:xfrm rot="16200000" flipH="1">
            <a:off x="2533650" y="5418138"/>
            <a:ext cx="1298575" cy="31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8251" idx="2"/>
            <a:endCxn id="8257" idx="6"/>
          </p:cNvCxnSpPr>
          <p:nvPr/>
        </p:nvCxnSpPr>
        <p:spPr>
          <a:xfrm rot="10800000">
            <a:off x="785813" y="4652963"/>
            <a:ext cx="229235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8257" idx="4"/>
            <a:endCxn id="8241" idx="0"/>
          </p:cNvCxnSpPr>
          <p:nvPr/>
        </p:nvCxnSpPr>
        <p:spPr>
          <a:xfrm rot="5400000">
            <a:off x="50007" y="5403056"/>
            <a:ext cx="126365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8241" idx="6"/>
            <a:endCxn id="8245" idx="2"/>
          </p:cNvCxnSpPr>
          <p:nvPr/>
        </p:nvCxnSpPr>
        <p:spPr>
          <a:xfrm>
            <a:off x="785813" y="6153150"/>
            <a:ext cx="222091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stCxn id="8259" idx="5"/>
            <a:endCxn id="8247" idx="1"/>
          </p:cNvCxnSpPr>
          <p:nvPr/>
        </p:nvCxnSpPr>
        <p:spPr>
          <a:xfrm rot="16200000" flipH="1">
            <a:off x="5622925" y="1582738"/>
            <a:ext cx="1333500" cy="2209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8253" idx="4"/>
            <a:endCxn id="8243" idx="7"/>
          </p:cNvCxnSpPr>
          <p:nvPr/>
        </p:nvCxnSpPr>
        <p:spPr>
          <a:xfrm rot="5400000">
            <a:off x="5748338" y="1563688"/>
            <a:ext cx="1298575" cy="228282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8245" idx="1"/>
            <a:endCxn id="8239" idx="5"/>
          </p:cNvCxnSpPr>
          <p:nvPr/>
        </p:nvCxnSpPr>
        <p:spPr>
          <a:xfrm rot="16200000" flipV="1">
            <a:off x="2229644" y="5261769"/>
            <a:ext cx="547688" cy="10668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8222" name="Group 14"/>
          <p:cNvGrpSpPr>
            <a:grpSpLocks/>
          </p:cNvGrpSpPr>
          <p:nvPr/>
        </p:nvGrpSpPr>
        <p:grpSpPr bwMode="auto">
          <a:xfrm>
            <a:off x="4786313" y="3990975"/>
            <a:ext cx="571500" cy="555625"/>
            <a:chOff x="521" y="1570"/>
            <a:chExt cx="500" cy="395"/>
          </a:xfrm>
        </p:grpSpPr>
        <p:sp>
          <p:nvSpPr>
            <p:cNvPr id="8237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8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30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А</a:t>
              </a:r>
            </a:p>
          </p:txBody>
        </p:sp>
      </p:grpSp>
      <p:grpSp>
        <p:nvGrpSpPr>
          <p:cNvPr id="8223" name="Group 14"/>
          <p:cNvGrpSpPr>
            <a:grpSpLocks/>
          </p:cNvGrpSpPr>
          <p:nvPr/>
        </p:nvGrpSpPr>
        <p:grpSpPr bwMode="auto">
          <a:xfrm>
            <a:off x="7215188" y="3990975"/>
            <a:ext cx="571500" cy="585788"/>
            <a:chOff x="521" y="1570"/>
            <a:chExt cx="500" cy="416"/>
          </a:xfrm>
        </p:grpSpPr>
        <p:sp>
          <p:nvSpPr>
            <p:cNvPr id="8235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1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419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Б</a:t>
              </a:r>
            </a:p>
          </p:txBody>
        </p:sp>
      </p:grpSp>
      <p:grpSp>
        <p:nvGrpSpPr>
          <p:cNvPr id="8224" name="Group 14"/>
          <p:cNvGrpSpPr>
            <a:grpSpLocks/>
          </p:cNvGrpSpPr>
          <p:nvPr/>
        </p:nvGrpSpPr>
        <p:grpSpPr bwMode="auto">
          <a:xfrm>
            <a:off x="7143750" y="5491163"/>
            <a:ext cx="571500" cy="585787"/>
            <a:chOff x="521" y="1570"/>
            <a:chExt cx="500" cy="416"/>
          </a:xfrm>
        </p:grpSpPr>
        <p:sp>
          <p:nvSpPr>
            <p:cNvPr id="8233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4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421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В</a:t>
              </a:r>
            </a:p>
          </p:txBody>
        </p:sp>
      </p:grpSp>
      <p:grpSp>
        <p:nvGrpSpPr>
          <p:cNvPr id="8225" name="Group 14"/>
          <p:cNvGrpSpPr>
            <a:grpSpLocks/>
          </p:cNvGrpSpPr>
          <p:nvPr/>
        </p:nvGrpSpPr>
        <p:grpSpPr bwMode="auto">
          <a:xfrm>
            <a:off x="4857750" y="5491163"/>
            <a:ext cx="571500" cy="585787"/>
            <a:chOff x="521" y="1570"/>
            <a:chExt cx="500" cy="416"/>
          </a:xfrm>
        </p:grpSpPr>
        <p:sp>
          <p:nvSpPr>
            <p:cNvPr id="8231" name="Oval 6"/>
            <p:cNvSpPr>
              <a:spLocks noChangeArrowheads="1"/>
            </p:cNvSpPr>
            <p:nvPr/>
          </p:nvSpPr>
          <p:spPr bwMode="auto">
            <a:xfrm>
              <a:off x="839" y="1797"/>
              <a:ext cx="182" cy="16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7" name="Text Box 10"/>
            <p:cNvSpPr txBox="1">
              <a:spLocks noChangeArrowheads="1"/>
            </p:cNvSpPr>
            <p:nvPr/>
          </p:nvSpPr>
          <p:spPr bwMode="auto">
            <a:xfrm>
              <a:off x="521" y="1570"/>
              <a:ext cx="365" cy="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 sz="3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itchFamily="34" charset="0"/>
                </a:rPr>
                <a:t>Г</a:t>
              </a:r>
              <a:endParaRPr lang="ru-RU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endParaRPr>
            </a:p>
          </p:txBody>
        </p:sp>
      </p:grpSp>
      <p:cxnSp>
        <p:nvCxnSpPr>
          <p:cNvPr id="88" name="Прямая соединительная линия 87"/>
          <p:cNvCxnSpPr/>
          <p:nvPr/>
        </p:nvCxnSpPr>
        <p:spPr>
          <a:xfrm>
            <a:off x="5357813" y="4429125"/>
            <a:ext cx="2220912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16200000" flipH="1">
            <a:off x="4656138" y="5143500"/>
            <a:ext cx="1265238" cy="7143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429250" y="5929313"/>
            <a:ext cx="2078038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16200000" flipH="1">
            <a:off x="7035006" y="5195094"/>
            <a:ext cx="1298575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rot="5400000">
            <a:off x="5892006" y="4053682"/>
            <a:ext cx="1298575" cy="228441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885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0" r="45222" b="13821"/>
          <a:stretch>
            <a:fillRect/>
          </a:stretch>
        </p:blipFill>
        <p:spPr bwMode="auto">
          <a:xfrm>
            <a:off x="4572000" y="1663700"/>
            <a:ext cx="3887788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7" descr="граф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075" y="4121150"/>
            <a:ext cx="270192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63300"/>
          <a:stretch>
            <a:fillRect/>
          </a:stretch>
        </p:blipFill>
        <p:spPr bwMode="auto">
          <a:xfrm>
            <a:off x="-323850" y="1989138"/>
            <a:ext cx="4824413" cy="287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Rectangle 9"/>
          <p:cNvSpPr>
            <a:spLocks noChangeArrowheads="1"/>
          </p:cNvSpPr>
          <p:nvPr/>
        </p:nvSpPr>
        <p:spPr bwMode="auto">
          <a:xfrm>
            <a:off x="0" y="-26988"/>
            <a:ext cx="9144000" cy="18303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449263" algn="just" eaLnBrk="0" hangingPunct="0"/>
            <a:r>
              <a:rPr lang="ru-RU" sz="3800" b="1">
                <a:solidFill>
                  <a:srgbClr val="000000"/>
                </a:solidFill>
                <a:latin typeface="Monotype Corsiva" pitchFamily="66" charset="0"/>
                <a:cs typeface="Times New Roman" pitchFamily="18" charset="0"/>
              </a:rPr>
              <a:t>Домашнее задание</a:t>
            </a:r>
            <a:endParaRPr lang="ru-RU" sz="1400"/>
          </a:p>
          <a:p>
            <a:pPr indent="449263" algn="just" eaLnBrk="0" hangingPunct="0"/>
            <a:r>
              <a:rPr lang="ru-RU" sz="2000" b="1">
                <a:solidFill>
                  <a:srgbClr val="000000"/>
                </a:solidFill>
                <a:cs typeface="Times New Roman" pitchFamily="18" charset="0"/>
              </a:rPr>
              <a:t>	</a:t>
            </a:r>
            <a:endParaRPr lang="ru-RU" sz="1400"/>
          </a:p>
          <a:p>
            <a:pPr indent="449263" algn="just" eaLnBrk="0" hangingPunct="0"/>
            <a:r>
              <a:rPr lang="ru-RU" sz="2800">
                <a:cs typeface="Times New Roman" pitchFamily="18" charset="0"/>
              </a:rPr>
              <a:t>Можно ли фигуры, изображенные на рисунках, нарисовать одним росчерком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800">
                <a:cs typeface="Times New Roman" pitchFamily="18" charset="0"/>
              </a:rPr>
              <a:t> (решить с помощью графа)</a:t>
            </a:r>
            <a:endParaRPr lang="ru-RU" sz="3200"/>
          </a:p>
        </p:txBody>
      </p:sp>
    </p:spTree>
    <p:extLst>
      <p:ext uri="{BB962C8B-B14F-4D97-AF65-F5344CB8AC3E}">
        <p14:creationId xmlns:p14="http://schemas.microsoft.com/office/powerpoint/2010/main" val="89522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7200" b="1" dirty="0" smtClean="0">
                <a:solidFill>
                  <a:srgbClr val="FF0000"/>
                </a:solidFill>
              </a:rPr>
              <a:t>    Спасибо за урок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B7C69-6738-4C1F-84D2-C03A3DC2DE7F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B7C69-6738-4C1F-84D2-C03A3DC2DE7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908720"/>
            <a:ext cx="8567666" cy="45089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700" dirty="0" err="1"/>
              <a:t>фгар</a:t>
            </a:r>
            <a:endParaRPr lang="ru-RU" sz="28700" dirty="0"/>
          </a:p>
        </p:txBody>
      </p:sp>
    </p:spTree>
    <p:extLst>
      <p:ext uri="{BB962C8B-B14F-4D97-AF65-F5344CB8AC3E}">
        <p14:creationId xmlns:p14="http://schemas.microsoft.com/office/powerpoint/2010/main" val="59443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B7C69-6738-4C1F-84D2-C03A3DC2DE7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1196752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5400" dirty="0"/>
              <a:t>ЗНАТЬ</a:t>
            </a:r>
            <a:r>
              <a:rPr lang="ru-RU" sz="5400" dirty="0" smtClean="0"/>
              <a:t>…</a:t>
            </a:r>
            <a:endParaRPr lang="en-US" sz="5400" dirty="0" smtClean="0"/>
          </a:p>
          <a:p>
            <a:endParaRPr lang="ru-RU" sz="5400" dirty="0"/>
          </a:p>
          <a:p>
            <a:r>
              <a:rPr lang="ru-RU" sz="5400" dirty="0" smtClean="0"/>
              <a:t>УМЕТЬ</a:t>
            </a:r>
            <a:r>
              <a:rPr lang="ru-RU" sz="54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21780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Леонард   Эйлер </a:t>
            </a:r>
            <a:endParaRPr lang="ru-RU" dirty="0"/>
          </a:p>
        </p:txBody>
      </p:sp>
      <p:pic>
        <p:nvPicPr>
          <p:cNvPr id="10" name="Содержимое 9" descr="http://static.ibnlive.in.com/ibnlive/pix/sitepix/04_2013/leonhard-150413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71625" y="1862931"/>
            <a:ext cx="60007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0748-7A40-47E4-8218-DBD22C35074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Семь мостов </a:t>
            </a:r>
            <a:r>
              <a:rPr lang="ru-RU" dirty="0" err="1" smtClean="0"/>
              <a:t>Кенисберга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0748-7A40-47E4-8218-DBD22C35074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pic>
        <p:nvPicPr>
          <p:cNvPr id="10" name="Содержимое 9" descr="http://www.proza.ru/pics/2012/03/22/558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1500174"/>
            <a:ext cx="6715172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E0748-7A40-47E4-8218-DBD22C35074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1026" name="Picture 2" descr="G:\1303805949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28604"/>
            <a:ext cx="7620000" cy="5143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Граф – это набор точек, некоторые из</a:t>
            </a:r>
            <a:br>
              <a:rPr lang="ru-RU" sz="3200" b="1" dirty="0" smtClean="0"/>
            </a:br>
            <a:r>
              <a:rPr lang="ru-RU" sz="3200" b="1" dirty="0" smtClean="0"/>
              <a:t> которых соединены линиями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22" name="Содержимое 2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3" name="Содержимое 2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3 вершины</a:t>
            </a:r>
          </a:p>
          <a:p>
            <a:r>
              <a:rPr lang="ru-RU" dirty="0" smtClean="0"/>
              <a:t>3 ребра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6 вершин</a:t>
            </a:r>
          </a:p>
          <a:p>
            <a:r>
              <a:rPr lang="ru-RU" dirty="0" smtClean="0"/>
              <a:t>6 ребёр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B7C69-6738-4C1F-84D2-C03A3DC2DE7F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pSp>
        <p:nvGrpSpPr>
          <p:cNvPr id="11" name="Группа 10"/>
          <p:cNvGrpSpPr/>
          <p:nvPr/>
        </p:nvGrpSpPr>
        <p:grpSpPr>
          <a:xfrm>
            <a:off x="1080592" y="2348880"/>
            <a:ext cx="1403176" cy="1008112"/>
            <a:chOff x="971600" y="2132856"/>
            <a:chExt cx="2016224" cy="1008112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H="1">
              <a:off x="971600" y="2132856"/>
              <a:ext cx="1008112" cy="100811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979712" y="2132856"/>
              <a:ext cx="1008112" cy="100811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Прямая соединительная линия 9"/>
            <p:cNvCxnSpPr/>
            <p:nvPr/>
          </p:nvCxnSpPr>
          <p:spPr>
            <a:xfrm flipH="1">
              <a:off x="971600" y="3140968"/>
              <a:ext cx="201622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Овал 11"/>
          <p:cNvSpPr/>
          <p:nvPr/>
        </p:nvSpPr>
        <p:spPr>
          <a:xfrm>
            <a:off x="1710171" y="2276870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038745" y="3284984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406897" y="3280121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524000" y="4306774"/>
            <a:ext cx="1460277" cy="146027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1763688" y="4365104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2555776" y="4365104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470793" y="5008313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910953" y="5013176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2555776" y="5584377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1763688" y="5584377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8" grpId="0" animBg="1"/>
      <p:bldP spid="13" grpId="0" animBg="1"/>
      <p:bldP spid="20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Число рёбер выходящих из одной вершины называется степенью вершины.</a:t>
            </a:r>
            <a:endParaRPr lang="ru-RU" sz="3200" b="1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b="1" dirty="0" smtClean="0"/>
              <a:t>А – 1</a:t>
            </a:r>
          </a:p>
          <a:p>
            <a:r>
              <a:rPr lang="ru-RU" b="1" dirty="0" smtClean="0"/>
              <a:t>В – 3 </a:t>
            </a:r>
          </a:p>
          <a:p>
            <a:r>
              <a:rPr lang="ru-RU" b="1" dirty="0" smtClean="0"/>
              <a:t>С – 2 </a:t>
            </a:r>
          </a:p>
          <a:p>
            <a:r>
              <a:rPr lang="en-US" b="1" dirty="0" smtClean="0"/>
              <a:t>D – 2 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B7C69-6738-4C1F-84D2-C03A3DC2DE7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1043608" y="2492896"/>
            <a:ext cx="2304256" cy="2304256"/>
            <a:chOff x="1043608" y="2492896"/>
            <a:chExt cx="2304256" cy="2304256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 flipH="1">
              <a:off x="1043608" y="2492896"/>
              <a:ext cx="1008112" cy="100811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043608" y="3501008"/>
              <a:ext cx="230425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flipH="1">
              <a:off x="2590800" y="3501008"/>
              <a:ext cx="757064" cy="129614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1043608" y="3501008"/>
              <a:ext cx="1547192" cy="129614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Овал 18"/>
          <p:cNvSpPr/>
          <p:nvPr/>
        </p:nvSpPr>
        <p:spPr>
          <a:xfrm>
            <a:off x="1974849" y="2420888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971600" y="3424137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3270993" y="3429000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2483768" y="4720281"/>
            <a:ext cx="148879" cy="14887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123728" y="2121455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endParaRPr lang="ru-RU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611560" y="299762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</a:t>
            </a:r>
            <a:endParaRPr lang="ru-RU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3382888" y="299762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</a:t>
            </a:r>
            <a:endParaRPr lang="ru-RU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2600424" y="4650636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/>
      <p:bldP spid="26" grpId="0"/>
      <p:bldP spid="27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A – 1 </a:t>
            </a:r>
          </a:p>
          <a:p>
            <a:r>
              <a:rPr lang="en-US" b="1" dirty="0" smtClean="0"/>
              <a:t>B – 3 </a:t>
            </a:r>
          </a:p>
          <a:p>
            <a:r>
              <a:rPr lang="en-US" b="1" dirty="0" smtClean="0"/>
              <a:t>C – 1 </a:t>
            </a:r>
          </a:p>
          <a:p>
            <a:r>
              <a:rPr lang="en-US" b="1" dirty="0" smtClean="0"/>
              <a:t>D – </a:t>
            </a:r>
            <a:r>
              <a:rPr lang="ru-RU" b="1" dirty="0" smtClean="0"/>
              <a:t>1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E – 2 </a:t>
            </a:r>
          </a:p>
          <a:p>
            <a:r>
              <a:rPr lang="en-US" b="1" dirty="0" smtClean="0"/>
              <a:t>O – 4 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B7C69-6738-4C1F-84D2-C03A3DC2DE7F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grpSp>
        <p:nvGrpSpPr>
          <p:cNvPr id="28" name="Группа 27"/>
          <p:cNvGrpSpPr/>
          <p:nvPr/>
        </p:nvGrpSpPr>
        <p:grpSpPr>
          <a:xfrm>
            <a:off x="827584" y="2776065"/>
            <a:ext cx="2736304" cy="2165103"/>
            <a:chOff x="827584" y="2776065"/>
            <a:chExt cx="2736304" cy="2165103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899592" y="2852936"/>
              <a:ext cx="2592288" cy="2016224"/>
              <a:chOff x="899592" y="2852936"/>
              <a:chExt cx="2592288" cy="2016224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899592" y="3861048"/>
                <a:ext cx="187220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 flipH="1">
                <a:off x="899592" y="2852936"/>
                <a:ext cx="648072" cy="100811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 flipH="1">
                <a:off x="2771800" y="3212976"/>
                <a:ext cx="720080" cy="64807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2771800" y="3861048"/>
                <a:ext cx="0" cy="100811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flipH="1" flipV="1">
                <a:off x="899592" y="3861048"/>
                <a:ext cx="1872208" cy="100811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2771800" y="3861048"/>
                <a:ext cx="720080" cy="64807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" name="Овал 21"/>
            <p:cNvSpPr/>
            <p:nvPr/>
          </p:nvSpPr>
          <p:spPr>
            <a:xfrm>
              <a:off x="1475656" y="2776065"/>
              <a:ext cx="148879" cy="14887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694929" y="3784177"/>
              <a:ext cx="148879" cy="14887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3415009" y="3136105"/>
              <a:ext cx="148879" cy="14887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2694929" y="4792289"/>
              <a:ext cx="148879" cy="14887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827584" y="3789040"/>
              <a:ext cx="148879" cy="14887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Овал 26"/>
            <p:cNvSpPr/>
            <p:nvPr/>
          </p:nvSpPr>
          <p:spPr>
            <a:xfrm>
              <a:off x="3415009" y="4432249"/>
              <a:ext cx="148879" cy="148879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621508" y="2425750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</a:t>
            </a:r>
            <a:endParaRPr lang="ru-RU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485676" y="329724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B</a:t>
            </a:r>
            <a:endParaRPr lang="ru-RU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2411760" y="3299393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</a:t>
            </a:r>
            <a:endParaRPr lang="ru-RU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3500264" y="2656182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</a:t>
            </a:r>
            <a:endParaRPr lang="ru-RU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3563888" y="3983468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</a:t>
            </a:r>
            <a:endParaRPr lang="ru-RU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2843808" y="4739179"/>
            <a:ext cx="432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E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theme/theme1.xml><?xml version="1.0" encoding="utf-8"?>
<a:theme xmlns:a="http://schemas.openxmlformats.org/drawingml/2006/main" name="математика - 14!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- 14!</Template>
  <TotalTime>764</TotalTime>
  <Words>224</Words>
  <Application>Microsoft Office PowerPoint</Application>
  <PresentationFormat>Экран (4:3)</PresentationFormat>
  <Paragraphs>95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математика - 14!</vt:lpstr>
      <vt:lpstr>Презентация PowerPoint</vt:lpstr>
      <vt:lpstr>Презентация PowerPoint</vt:lpstr>
      <vt:lpstr>Презентация PowerPoint</vt:lpstr>
      <vt:lpstr>Леонард   Эйлер </vt:lpstr>
      <vt:lpstr>Семь мостов Кенисберга</vt:lpstr>
      <vt:lpstr>Презентация PowerPoint</vt:lpstr>
      <vt:lpstr> Граф – это набор точек, некоторые из  которых соединены линиями </vt:lpstr>
      <vt:lpstr>Число рёбер выходящих из одной вершины называется степенью вершины.</vt:lpstr>
      <vt:lpstr>Презентация PowerPoint</vt:lpstr>
      <vt:lpstr>Презентация PowerPoint</vt:lpstr>
      <vt:lpstr>Алгоритм решения задач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Графы</dc:title>
  <dc:creator>Мой компьютер</dc:creator>
  <dc:description>http://aida.ucoz.ru</dc:description>
  <cp:lastModifiedBy>USER</cp:lastModifiedBy>
  <cp:revision>76</cp:revision>
  <dcterms:created xsi:type="dcterms:W3CDTF">2014-03-09T12:26:08Z</dcterms:created>
  <dcterms:modified xsi:type="dcterms:W3CDTF">2016-04-07T11:25:13Z</dcterms:modified>
</cp:coreProperties>
</file>