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C6F11BD-49EB-41A1-A198-25F809E5714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175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869CFC-6B4E-4EF1-8F82-01612F4D1A5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D3B526-D1F3-4ED5-B155-A11F183034D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952B24-213F-4A12-AD74-96D49DCA59E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1B4848-BF87-408A-9C5B-3F4A80B83CC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9134BC-B2FA-4A5F-91A4-03161E1BF03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2746B-E4A1-42EA-A0C9-135B2BCC2CD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14AAE4-68CC-4344-99F5-BBBF4627B2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92F0EC-B455-4250-A9D3-9ACFAF2FBDF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E5CB8A-70E7-465E-80B0-7877B26E7C7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E5DA90-049B-4E4A-A8EC-95F5CC4E189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 sz="2400">
              <a:latin typeface="Times New Roman" pitchFamily="18" charset="0"/>
            </a:endParaRPr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ru-RU"/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00C8ED-4571-4F47-9986-8417B9D5109F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18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24.bin"/><Relationship Id="rId18" Type="http://schemas.openxmlformats.org/officeDocument/2006/relationships/image" Target="../media/image26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3.wmf"/><Relationship Id="rId1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5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5" Type="http://schemas.openxmlformats.org/officeDocument/2006/relationships/oleObject" Target="../embeddings/oleObject25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2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12" Type="http://schemas.openxmlformats.org/officeDocument/2006/relationships/image" Target="../media/image3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31.bin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30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3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/>
              <a:t>Свойства степени с целым показателем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 dirty="0"/>
              <a:t>Задание для устного счета</a:t>
            </a:r>
          </a:p>
          <a:p>
            <a:pPr>
              <a:lnSpc>
                <a:spcPct val="90000"/>
              </a:lnSpc>
            </a:pPr>
            <a:r>
              <a:rPr lang="ru-RU" sz="2400" dirty="0"/>
              <a:t>Упражнение 18</a:t>
            </a:r>
          </a:p>
          <a:p>
            <a:pPr>
              <a:lnSpc>
                <a:spcPct val="90000"/>
              </a:lnSpc>
            </a:pPr>
            <a:endParaRPr lang="ru-RU" sz="2400" dirty="0"/>
          </a:p>
          <a:p>
            <a:pPr>
              <a:lnSpc>
                <a:spcPct val="90000"/>
              </a:lnSpc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0" name="Rectangle 34"/>
          <p:cNvSpPr>
            <a:spLocks noChangeArrowheads="1"/>
          </p:cNvSpPr>
          <p:nvPr/>
        </p:nvSpPr>
        <p:spPr bwMode="auto">
          <a:xfrm>
            <a:off x="471488" y="2039938"/>
            <a:ext cx="2198687" cy="3870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2671763" y="2036763"/>
            <a:ext cx="1635125" cy="3871912"/>
          </a:xfrm>
          <a:prstGeom prst="rect">
            <a:avLst/>
          </a:prstGeom>
          <a:solidFill>
            <a:srgbClr val="FF7D7D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400"/>
              <a:t>Представьте выражение в виде степени:</a:t>
            </a:r>
          </a:p>
        </p:txBody>
      </p:sp>
      <p:graphicFrame>
        <p:nvGraphicFramePr>
          <p:cNvPr id="9226" name="Object 10"/>
          <p:cNvGraphicFramePr>
            <a:graphicFrameLocks noGrp="1" noChangeAspect="1"/>
          </p:cNvGraphicFramePr>
          <p:nvPr>
            <p:ph sz="half" idx="1"/>
          </p:nvPr>
        </p:nvGraphicFramePr>
        <p:xfrm>
          <a:off x="1141413" y="2106613"/>
          <a:ext cx="2119312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8" name="Equation" r:id="rId3" imgW="838080" imgH="228600" progId="Equation.DSMT4">
                  <p:embed/>
                </p:oleObj>
              </mc:Choice>
              <mc:Fallback>
                <p:oleObj name="Equation" r:id="rId3" imgW="838080" imgH="2286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1413" y="2106613"/>
                        <a:ext cx="2119312" cy="57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289" name="Group 73"/>
          <p:cNvGrpSpPr>
            <a:grpSpLocks/>
          </p:cNvGrpSpPr>
          <p:nvPr/>
        </p:nvGrpSpPr>
        <p:grpSpPr bwMode="auto">
          <a:xfrm>
            <a:off x="4924425" y="3254375"/>
            <a:ext cx="682625" cy="1103313"/>
            <a:chOff x="3102" y="2050"/>
            <a:chExt cx="430" cy="695"/>
          </a:xfrm>
        </p:grpSpPr>
        <p:sp>
          <p:nvSpPr>
            <p:cNvPr id="9238" name="WordArt 22"/>
            <p:cNvSpPr>
              <a:spLocks noChangeArrowheads="1" noChangeShapeType="1" noTextEdit="1"/>
            </p:cNvSpPr>
            <p:nvPr/>
          </p:nvSpPr>
          <p:spPr bwMode="auto">
            <a:xfrm rot="-2160753">
              <a:off x="3102" y="2386"/>
              <a:ext cx="403" cy="35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cene3d>
                <a:camera prst="legacyPerspectiveBottomRight">
                  <a:rot lat="0" lon="21239999" rev="0"/>
                </a:camera>
                <a:lightRig rig="legacyHarsh3" dir="l"/>
              </a:scene3d>
              <a:sp3d extrusionH="430200" prstMaterial="legacyMatte">
                <a:extrusionClr>
                  <a:srgbClr val="C0C0C0"/>
                </a:extrusionClr>
              </a:sp3d>
            </a:bodyPr>
            <a:lstStyle/>
            <a:p>
              <a:pPr algn="ctr"/>
              <a:r>
                <a:rPr lang="ru-RU" sz="7200" i="1" kern="10">
                  <a:ln w="9525"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DCEBF5"/>
                      </a:gs>
                      <a:gs pos="8000">
                        <a:srgbClr val="83A7C3"/>
                      </a:gs>
                      <a:gs pos="13000">
                        <a:srgbClr val="768FB9"/>
                      </a:gs>
                      <a:gs pos="21001">
                        <a:srgbClr val="83A7C3"/>
                      </a:gs>
                      <a:gs pos="52000">
                        <a:srgbClr val="FFFFFF"/>
                      </a:gs>
                      <a:gs pos="56000">
                        <a:srgbClr val="9C6563"/>
                      </a:gs>
                      <a:gs pos="58000">
                        <a:srgbClr val="80302D"/>
                      </a:gs>
                      <a:gs pos="71001">
                        <a:srgbClr val="C0524E"/>
                      </a:gs>
                      <a:gs pos="94000">
                        <a:srgbClr val="EBDAD4"/>
                      </a:gs>
                      <a:gs pos="100000">
                        <a:srgbClr val="55261C"/>
                      </a:gs>
                    </a:gsLst>
                    <a:lin ang="7560753" scaled="1"/>
                  </a:gradFill>
                  <a:latin typeface="Times New Roman"/>
                  <a:cs typeface="Times New Roman"/>
                </a:rPr>
                <a:t>а</a:t>
              </a:r>
            </a:p>
          </p:txBody>
        </p:sp>
        <p:sp>
          <p:nvSpPr>
            <p:cNvPr id="9239" name="WordArt 23"/>
            <p:cNvSpPr>
              <a:spLocks noChangeArrowheads="1" noChangeShapeType="1" noTextEdit="1"/>
            </p:cNvSpPr>
            <p:nvPr/>
          </p:nvSpPr>
          <p:spPr bwMode="auto">
            <a:xfrm rot="-1589816">
              <a:off x="3322" y="2050"/>
              <a:ext cx="210" cy="21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cene3d>
                <a:camera prst="legacyPerspectiveBottomRight">
                  <a:rot lat="0" lon="21239999" rev="0"/>
                </a:camera>
                <a:lightRig rig="legacyHarsh3" dir="l"/>
              </a:scene3d>
              <a:sp3d extrusionH="430200" prstMaterial="legacyMatte">
                <a:extrusionClr>
                  <a:srgbClr val="C0C0C0"/>
                </a:extrusionClr>
              </a:sp3d>
            </a:bodyPr>
            <a:lstStyle/>
            <a:p>
              <a:pPr algn="ctr"/>
              <a:r>
                <a:rPr lang="ru-RU" sz="3600" i="1" kern="10">
                  <a:ln w="9525"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DCEBF5"/>
                      </a:gs>
                      <a:gs pos="8000">
                        <a:srgbClr val="83A7C3"/>
                      </a:gs>
                      <a:gs pos="13000">
                        <a:srgbClr val="768FB9"/>
                      </a:gs>
                      <a:gs pos="21001">
                        <a:srgbClr val="83A7C3"/>
                      </a:gs>
                      <a:gs pos="52000">
                        <a:srgbClr val="FFFFFF"/>
                      </a:gs>
                      <a:gs pos="56000">
                        <a:srgbClr val="9C6563"/>
                      </a:gs>
                      <a:gs pos="58000">
                        <a:srgbClr val="80302D"/>
                      </a:gs>
                      <a:gs pos="71001">
                        <a:srgbClr val="C0524E"/>
                      </a:gs>
                      <a:gs pos="94000">
                        <a:srgbClr val="EBDAD4"/>
                      </a:gs>
                      <a:gs pos="100000">
                        <a:srgbClr val="55261C"/>
                      </a:gs>
                    </a:gsLst>
                    <a:lin ang="6989816" scaled="1"/>
                  </a:gradFill>
                  <a:latin typeface="Arial"/>
                  <a:cs typeface="Arial"/>
                </a:rPr>
                <a:t>-3</a:t>
              </a:r>
            </a:p>
          </p:txBody>
        </p:sp>
      </p:grpSp>
      <p:sp>
        <p:nvSpPr>
          <p:cNvPr id="9241" name="WordArt 25"/>
          <p:cNvSpPr>
            <a:spLocks noChangeArrowheads="1" noChangeShapeType="1" noTextEdit="1"/>
          </p:cNvSpPr>
          <p:nvPr/>
        </p:nvSpPr>
        <p:spPr bwMode="auto">
          <a:xfrm rot="-623171">
            <a:off x="6889750" y="3349625"/>
            <a:ext cx="395288" cy="311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2542"/>
              </a:avLst>
            </a:prstTxWarp>
            <a:scene3d>
              <a:camera prst="legacyPerspectiveBottomRight">
                <a:rot lat="0" lon="21239999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6023171" scaled="1"/>
                </a:gradFill>
                <a:latin typeface="Arial"/>
                <a:cs typeface="Arial"/>
              </a:rPr>
              <a:t>=</a:t>
            </a:r>
          </a:p>
        </p:txBody>
      </p:sp>
      <p:sp>
        <p:nvSpPr>
          <p:cNvPr id="9253" name="WordArt 37"/>
          <p:cNvSpPr>
            <a:spLocks noChangeArrowheads="1" noChangeShapeType="1" noTextEdit="1"/>
          </p:cNvSpPr>
          <p:nvPr/>
        </p:nvSpPr>
        <p:spPr bwMode="auto">
          <a:xfrm>
            <a:off x="5708650" y="3656013"/>
            <a:ext cx="114300" cy="193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9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"/>
                <a:cs typeface="Arial"/>
              </a:rPr>
              <a:t>.</a:t>
            </a:r>
          </a:p>
        </p:txBody>
      </p:sp>
      <p:grpSp>
        <p:nvGrpSpPr>
          <p:cNvPr id="9257" name="Group 41"/>
          <p:cNvGrpSpPr>
            <a:grpSpLocks/>
          </p:cNvGrpSpPr>
          <p:nvPr/>
        </p:nvGrpSpPr>
        <p:grpSpPr bwMode="auto">
          <a:xfrm>
            <a:off x="5902325" y="3011488"/>
            <a:ext cx="698500" cy="977900"/>
            <a:chOff x="3200" y="1109"/>
            <a:chExt cx="440" cy="616"/>
          </a:xfrm>
        </p:grpSpPr>
        <p:sp>
          <p:nvSpPr>
            <p:cNvPr id="9255" name="WordArt 39"/>
            <p:cNvSpPr>
              <a:spLocks noChangeArrowheads="1" noChangeShapeType="1" noTextEdit="1"/>
            </p:cNvSpPr>
            <p:nvPr/>
          </p:nvSpPr>
          <p:spPr bwMode="auto">
            <a:xfrm rot="-1256282">
              <a:off x="3200" y="1366"/>
              <a:ext cx="403" cy="35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cene3d>
                <a:camera prst="legacyPerspectiveBottomRight">
                  <a:rot lat="0" lon="21239999" rev="0"/>
                </a:camera>
                <a:lightRig rig="legacyHarsh3" dir="l"/>
              </a:scene3d>
              <a:sp3d extrusionH="430200" prstMaterial="legacyMatte">
                <a:extrusionClr>
                  <a:srgbClr val="C0C0C0"/>
                </a:extrusionClr>
              </a:sp3d>
            </a:bodyPr>
            <a:lstStyle/>
            <a:p>
              <a:pPr algn="ctr"/>
              <a:r>
                <a:rPr lang="ru-RU" sz="7200" i="1" kern="10">
                  <a:ln w="9525"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DCEBF5"/>
                      </a:gs>
                      <a:gs pos="8000">
                        <a:srgbClr val="83A7C3"/>
                      </a:gs>
                      <a:gs pos="13000">
                        <a:srgbClr val="768FB9"/>
                      </a:gs>
                      <a:gs pos="21001">
                        <a:srgbClr val="83A7C3"/>
                      </a:gs>
                      <a:gs pos="52000">
                        <a:srgbClr val="FFFFFF"/>
                      </a:gs>
                      <a:gs pos="56000">
                        <a:srgbClr val="9C6563"/>
                      </a:gs>
                      <a:gs pos="58000">
                        <a:srgbClr val="80302D"/>
                      </a:gs>
                      <a:gs pos="71001">
                        <a:srgbClr val="C0524E"/>
                      </a:gs>
                      <a:gs pos="94000">
                        <a:srgbClr val="EBDAD4"/>
                      </a:gs>
                      <a:gs pos="100000">
                        <a:srgbClr val="55261C"/>
                      </a:gs>
                    </a:gsLst>
                    <a:lin ang="6656282" scaled="1"/>
                  </a:gradFill>
                  <a:latin typeface="Times New Roman"/>
                  <a:cs typeface="Times New Roman"/>
                </a:rPr>
                <a:t>а</a:t>
              </a:r>
            </a:p>
          </p:txBody>
        </p:sp>
        <p:sp>
          <p:nvSpPr>
            <p:cNvPr id="9256" name="WordArt 40"/>
            <p:cNvSpPr>
              <a:spLocks noChangeArrowheads="1" noChangeShapeType="1" noTextEdit="1"/>
            </p:cNvSpPr>
            <p:nvPr/>
          </p:nvSpPr>
          <p:spPr bwMode="auto">
            <a:xfrm rot="-685345">
              <a:off x="3487" y="1109"/>
              <a:ext cx="153" cy="21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cene3d>
                <a:camera prst="legacyPerspectiveBottomRight">
                  <a:rot lat="0" lon="21239999" rev="0"/>
                </a:camera>
                <a:lightRig rig="legacyHarsh3" dir="l"/>
              </a:scene3d>
              <a:sp3d extrusionH="430200" prstMaterial="legacyMatte">
                <a:extrusionClr>
                  <a:srgbClr val="C0C0C0"/>
                </a:extrusionClr>
              </a:sp3d>
            </a:bodyPr>
            <a:lstStyle/>
            <a:p>
              <a:pPr algn="ctr"/>
              <a:r>
                <a:rPr lang="ru-RU" sz="3600" i="1" kern="10">
                  <a:ln w="9525"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DCEBF5"/>
                      </a:gs>
                      <a:gs pos="8000">
                        <a:srgbClr val="83A7C3"/>
                      </a:gs>
                      <a:gs pos="13000">
                        <a:srgbClr val="768FB9"/>
                      </a:gs>
                      <a:gs pos="21001">
                        <a:srgbClr val="83A7C3"/>
                      </a:gs>
                      <a:gs pos="52000">
                        <a:srgbClr val="FFFFFF"/>
                      </a:gs>
                      <a:gs pos="56000">
                        <a:srgbClr val="9C6563"/>
                      </a:gs>
                      <a:gs pos="58000">
                        <a:srgbClr val="80302D"/>
                      </a:gs>
                      <a:gs pos="71001">
                        <a:srgbClr val="C0524E"/>
                      </a:gs>
                      <a:gs pos="94000">
                        <a:srgbClr val="EBDAD4"/>
                      </a:gs>
                      <a:gs pos="100000">
                        <a:srgbClr val="55261C"/>
                      </a:gs>
                    </a:gsLst>
                    <a:lin ang="6085345" scaled="1"/>
                  </a:gradFill>
                  <a:latin typeface="Arial"/>
                  <a:cs typeface="Arial"/>
                </a:rPr>
                <a:t>2</a:t>
              </a:r>
            </a:p>
          </p:txBody>
        </p:sp>
      </p:grpSp>
      <p:sp>
        <p:nvSpPr>
          <p:cNvPr id="9266" name="WordArt 50"/>
          <p:cNvSpPr>
            <a:spLocks noChangeArrowheads="1" noChangeShapeType="1" noTextEdit="1"/>
          </p:cNvSpPr>
          <p:nvPr/>
        </p:nvSpPr>
        <p:spPr bwMode="auto">
          <a:xfrm rot="-1256282">
            <a:off x="7480300" y="3100388"/>
            <a:ext cx="639763" cy="5699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9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ru-RU" sz="7200" i="1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6656282" scaled="1"/>
                </a:gradFill>
                <a:latin typeface="Times New Roman"/>
                <a:cs typeface="Times New Roman"/>
              </a:rPr>
              <a:t>а</a:t>
            </a:r>
          </a:p>
        </p:txBody>
      </p:sp>
      <p:sp>
        <p:nvSpPr>
          <p:cNvPr id="9268" name="WordArt 52"/>
          <p:cNvSpPr>
            <a:spLocks noChangeArrowheads="1" noChangeShapeType="1" noTextEdit="1"/>
          </p:cNvSpPr>
          <p:nvPr/>
        </p:nvSpPr>
        <p:spPr bwMode="auto">
          <a:xfrm rot="-685345">
            <a:off x="8016875" y="2679700"/>
            <a:ext cx="242888" cy="3413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9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ru-RU" sz="3600" i="1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6085345" scaled="1"/>
                </a:gradFill>
                <a:latin typeface="Arial"/>
                <a:cs typeface="Arial"/>
              </a:rPr>
              <a:t>?</a:t>
            </a:r>
          </a:p>
        </p:txBody>
      </p:sp>
      <p:graphicFrame>
        <p:nvGraphicFramePr>
          <p:cNvPr id="9272" name="Object 56"/>
          <p:cNvGraphicFramePr>
            <a:graphicFrameLocks noGrp="1" noChangeAspect="1"/>
          </p:cNvGraphicFramePr>
          <p:nvPr>
            <p:ph sz="half" idx="2"/>
          </p:nvPr>
        </p:nvGraphicFramePr>
        <p:xfrm>
          <a:off x="1177925" y="2735263"/>
          <a:ext cx="208915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9" name="Equation" r:id="rId5" imgW="812520" imgH="228600" progId="Equation.DSMT4">
                  <p:embed/>
                </p:oleObj>
              </mc:Choice>
              <mc:Fallback>
                <p:oleObj name="Equation" r:id="rId5" imgW="812520" imgH="228600" progId="Equation.DSMT4">
                  <p:embed/>
                  <p:pic>
                    <p:nvPicPr>
                      <p:cNvPr id="0" name="Picture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7925" y="2735263"/>
                        <a:ext cx="2089150" cy="58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74" name="Object 58"/>
          <p:cNvGraphicFramePr>
            <a:graphicFrameLocks noChangeAspect="1"/>
          </p:cNvGraphicFramePr>
          <p:nvPr/>
        </p:nvGraphicFramePr>
        <p:xfrm>
          <a:off x="492125" y="3336925"/>
          <a:ext cx="3689350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0" name="Equation" r:id="rId7" imgW="1193760" imgH="228600" progId="Equation.DSMT4">
                  <p:embed/>
                </p:oleObj>
              </mc:Choice>
              <mc:Fallback>
                <p:oleObj name="Equation" r:id="rId7" imgW="1193760" imgH="228600" progId="Equation.DSMT4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125" y="3336925"/>
                        <a:ext cx="3689350" cy="706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75" name="Object 59"/>
          <p:cNvGraphicFramePr>
            <a:graphicFrameLocks noChangeAspect="1"/>
          </p:cNvGraphicFramePr>
          <p:nvPr/>
        </p:nvGraphicFramePr>
        <p:xfrm>
          <a:off x="1265238" y="4013200"/>
          <a:ext cx="2244725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1" name="Equation" r:id="rId9" imgW="736560" imgH="228600" progId="Equation.DSMT4">
                  <p:embed/>
                </p:oleObj>
              </mc:Choice>
              <mc:Fallback>
                <p:oleObj name="Equation" r:id="rId9" imgW="736560" imgH="228600" progId="Equation.DSMT4">
                  <p:embed/>
                  <p:pic>
                    <p:nvPicPr>
                      <p:cNvPr id="0" name="Picture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5238" y="4013200"/>
                        <a:ext cx="2244725" cy="674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76" name="Object 60"/>
          <p:cNvGraphicFramePr>
            <a:graphicFrameLocks noChangeAspect="1"/>
          </p:cNvGraphicFramePr>
          <p:nvPr/>
        </p:nvGraphicFramePr>
        <p:xfrm>
          <a:off x="595313" y="4616450"/>
          <a:ext cx="2787650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2" name="Equation" r:id="rId11" imgW="901440" imgH="228600" progId="Equation.DSMT4">
                  <p:embed/>
                </p:oleObj>
              </mc:Choice>
              <mc:Fallback>
                <p:oleObj name="Equation" r:id="rId11" imgW="901440" imgH="228600" progId="Equation.DSMT4">
                  <p:embed/>
                  <p:pic>
                    <p:nvPicPr>
                      <p:cNvPr id="0" name="Picture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313" y="4616450"/>
                        <a:ext cx="2787650" cy="706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77" name="Object 61"/>
          <p:cNvGraphicFramePr>
            <a:graphicFrameLocks noChangeAspect="1"/>
          </p:cNvGraphicFramePr>
          <p:nvPr/>
        </p:nvGraphicFramePr>
        <p:xfrm>
          <a:off x="492125" y="5264150"/>
          <a:ext cx="3598863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3" name="Equation" r:id="rId13" imgW="1180800" imgH="228600" progId="Equation.DSMT4">
                  <p:embed/>
                </p:oleObj>
              </mc:Choice>
              <mc:Fallback>
                <p:oleObj name="Equation" r:id="rId13" imgW="1180800" imgH="228600" progId="Equation.DSMT4">
                  <p:embed/>
                  <p:pic>
                    <p:nvPicPr>
                      <p:cNvPr id="0" name="Picture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125" y="5264150"/>
                        <a:ext cx="3598863" cy="674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48" name="Rectangle 32"/>
          <p:cNvSpPr>
            <a:spLocks noChangeArrowheads="1"/>
          </p:cNvSpPr>
          <p:nvPr/>
        </p:nvSpPr>
        <p:spPr bwMode="auto">
          <a:xfrm>
            <a:off x="463550" y="2033588"/>
            <a:ext cx="2214563" cy="682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78" name="Rectangle 62"/>
          <p:cNvSpPr>
            <a:spLocks noChangeArrowheads="1"/>
          </p:cNvSpPr>
          <p:nvPr/>
        </p:nvSpPr>
        <p:spPr bwMode="auto">
          <a:xfrm>
            <a:off x="2676525" y="2054225"/>
            <a:ext cx="1608138" cy="665163"/>
          </a:xfrm>
          <a:prstGeom prst="rect">
            <a:avLst/>
          </a:prstGeom>
          <a:solidFill>
            <a:srgbClr val="FF7D7D"/>
          </a:solidFill>
          <a:ln w="9525">
            <a:solidFill>
              <a:srgbClr val="FF7D7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79" name="Rectangle 63"/>
          <p:cNvSpPr>
            <a:spLocks noChangeArrowheads="1"/>
          </p:cNvSpPr>
          <p:nvPr/>
        </p:nvSpPr>
        <p:spPr bwMode="auto">
          <a:xfrm>
            <a:off x="474663" y="2757488"/>
            <a:ext cx="2214562" cy="682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80" name="Rectangle 64"/>
          <p:cNvSpPr>
            <a:spLocks noChangeArrowheads="1"/>
          </p:cNvSpPr>
          <p:nvPr/>
        </p:nvSpPr>
        <p:spPr bwMode="auto">
          <a:xfrm>
            <a:off x="2686050" y="2735263"/>
            <a:ext cx="1620838" cy="665162"/>
          </a:xfrm>
          <a:prstGeom prst="rect">
            <a:avLst/>
          </a:prstGeom>
          <a:solidFill>
            <a:srgbClr val="FF7D7D"/>
          </a:solidFill>
          <a:ln w="9525">
            <a:solidFill>
              <a:srgbClr val="FF7D7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81" name="Rectangle 65"/>
          <p:cNvSpPr>
            <a:spLocks noChangeArrowheads="1"/>
          </p:cNvSpPr>
          <p:nvPr/>
        </p:nvSpPr>
        <p:spPr bwMode="auto">
          <a:xfrm>
            <a:off x="460375" y="3414713"/>
            <a:ext cx="2214563" cy="682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82" name="Rectangle 66"/>
          <p:cNvSpPr>
            <a:spLocks noChangeArrowheads="1"/>
          </p:cNvSpPr>
          <p:nvPr/>
        </p:nvSpPr>
        <p:spPr bwMode="auto">
          <a:xfrm>
            <a:off x="2678113" y="3379788"/>
            <a:ext cx="1614487" cy="665162"/>
          </a:xfrm>
          <a:prstGeom prst="rect">
            <a:avLst/>
          </a:prstGeom>
          <a:solidFill>
            <a:srgbClr val="FF7D7D"/>
          </a:solidFill>
          <a:ln w="9525">
            <a:solidFill>
              <a:srgbClr val="FF7D7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83" name="Rectangle 67"/>
          <p:cNvSpPr>
            <a:spLocks noChangeArrowheads="1"/>
          </p:cNvSpPr>
          <p:nvPr/>
        </p:nvSpPr>
        <p:spPr bwMode="auto">
          <a:xfrm>
            <a:off x="490538" y="4019550"/>
            <a:ext cx="2214562" cy="682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84" name="Rectangle 68"/>
          <p:cNvSpPr>
            <a:spLocks noChangeArrowheads="1"/>
          </p:cNvSpPr>
          <p:nvPr/>
        </p:nvSpPr>
        <p:spPr bwMode="auto">
          <a:xfrm>
            <a:off x="2695575" y="4005263"/>
            <a:ext cx="1614488" cy="665162"/>
          </a:xfrm>
          <a:prstGeom prst="rect">
            <a:avLst/>
          </a:prstGeom>
          <a:solidFill>
            <a:srgbClr val="FF7D7D"/>
          </a:solidFill>
          <a:ln w="9525">
            <a:solidFill>
              <a:srgbClr val="FF7D7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85" name="Rectangle 69"/>
          <p:cNvSpPr>
            <a:spLocks noChangeArrowheads="1"/>
          </p:cNvSpPr>
          <p:nvPr/>
        </p:nvSpPr>
        <p:spPr bwMode="auto">
          <a:xfrm>
            <a:off x="474663" y="4632325"/>
            <a:ext cx="2214562" cy="682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86" name="Rectangle 70"/>
          <p:cNvSpPr>
            <a:spLocks noChangeArrowheads="1"/>
          </p:cNvSpPr>
          <p:nvPr/>
        </p:nvSpPr>
        <p:spPr bwMode="auto">
          <a:xfrm>
            <a:off x="2693988" y="4645025"/>
            <a:ext cx="1614487" cy="665163"/>
          </a:xfrm>
          <a:prstGeom prst="rect">
            <a:avLst/>
          </a:prstGeom>
          <a:solidFill>
            <a:srgbClr val="FF7D7D"/>
          </a:solidFill>
          <a:ln w="9525">
            <a:solidFill>
              <a:srgbClr val="FF7D7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87" name="Rectangle 71"/>
          <p:cNvSpPr>
            <a:spLocks noChangeArrowheads="1"/>
          </p:cNvSpPr>
          <p:nvPr/>
        </p:nvSpPr>
        <p:spPr bwMode="auto">
          <a:xfrm>
            <a:off x="490538" y="5240338"/>
            <a:ext cx="2214562" cy="682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88" name="Rectangle 72"/>
          <p:cNvSpPr>
            <a:spLocks noChangeArrowheads="1"/>
          </p:cNvSpPr>
          <p:nvPr/>
        </p:nvSpPr>
        <p:spPr bwMode="auto">
          <a:xfrm>
            <a:off x="2693988" y="5253038"/>
            <a:ext cx="1614487" cy="665162"/>
          </a:xfrm>
          <a:prstGeom prst="rect">
            <a:avLst/>
          </a:prstGeom>
          <a:solidFill>
            <a:srgbClr val="FF7D7D"/>
          </a:solidFill>
          <a:ln w="9525">
            <a:solidFill>
              <a:srgbClr val="FF7D7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2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92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92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92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92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92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92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9" dur="500"/>
                                        <p:tgtEl>
                                          <p:spTgt spid="92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92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9" dur="500"/>
                                        <p:tgtEl>
                                          <p:spTgt spid="9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4" dur="500"/>
                                        <p:tgtEl>
                                          <p:spTgt spid="92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9" dur="500"/>
                                        <p:tgtEl>
                                          <p:spTgt spid="92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1" grpId="0" animBg="1"/>
      <p:bldP spid="9253" grpId="0" animBg="1"/>
      <p:bldP spid="9266" grpId="0" animBg="1"/>
      <p:bldP spid="9268" grpId="0" animBg="1"/>
      <p:bldP spid="9248" grpId="0" animBg="1"/>
      <p:bldP spid="9278" grpId="0" animBg="1"/>
      <p:bldP spid="9279" grpId="0" animBg="1"/>
      <p:bldP spid="9280" grpId="0" animBg="1"/>
      <p:bldP spid="9281" grpId="0" animBg="1"/>
      <p:bldP spid="9282" grpId="0" animBg="1"/>
      <p:bldP spid="9283" grpId="0" animBg="1"/>
      <p:bldP spid="9284" grpId="0" animBg="1"/>
      <p:bldP spid="9285" grpId="0" animBg="1"/>
      <p:bldP spid="9286" grpId="0" animBg="1"/>
      <p:bldP spid="9287" grpId="0" animBg="1"/>
      <p:bldP spid="928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471488" y="2039938"/>
            <a:ext cx="2198687" cy="3870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2671763" y="2036763"/>
            <a:ext cx="1635125" cy="3871912"/>
          </a:xfrm>
          <a:prstGeom prst="rect">
            <a:avLst/>
          </a:prstGeom>
          <a:solidFill>
            <a:srgbClr val="FF7D7D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400"/>
              <a:t>Представьте выражение в виде степени:</a:t>
            </a:r>
          </a:p>
        </p:txBody>
      </p:sp>
      <p:graphicFrame>
        <p:nvGraphicFramePr>
          <p:cNvPr id="19461" name="Object 5"/>
          <p:cNvGraphicFramePr>
            <a:graphicFrameLocks noGrp="1" noChangeAspect="1"/>
          </p:cNvGraphicFramePr>
          <p:nvPr>
            <p:ph sz="half" idx="1"/>
          </p:nvPr>
        </p:nvGraphicFramePr>
        <p:xfrm>
          <a:off x="1141413" y="2133600"/>
          <a:ext cx="2119312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7" name="Equation" r:id="rId3" imgW="927000" imgH="228600" progId="Equation.DSMT4">
                  <p:embed/>
                </p:oleObj>
              </mc:Choice>
              <mc:Fallback>
                <p:oleObj name="Equation" r:id="rId3" imgW="927000" imgH="228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1413" y="2133600"/>
                        <a:ext cx="2119312" cy="522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490" name="Group 34"/>
          <p:cNvGrpSpPr>
            <a:grpSpLocks/>
          </p:cNvGrpSpPr>
          <p:nvPr/>
        </p:nvGrpSpPr>
        <p:grpSpPr bwMode="auto">
          <a:xfrm>
            <a:off x="4983163" y="3341688"/>
            <a:ext cx="695325" cy="1058862"/>
            <a:chOff x="3139" y="2105"/>
            <a:chExt cx="438" cy="667"/>
          </a:xfrm>
        </p:grpSpPr>
        <p:sp>
          <p:nvSpPr>
            <p:cNvPr id="19463" name="WordArt 7"/>
            <p:cNvSpPr>
              <a:spLocks noChangeArrowheads="1" noChangeShapeType="1" noTextEdit="1"/>
            </p:cNvSpPr>
            <p:nvPr/>
          </p:nvSpPr>
          <p:spPr bwMode="auto">
            <a:xfrm rot="-2160753">
              <a:off x="3139" y="2413"/>
              <a:ext cx="403" cy="35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cene3d>
                <a:camera prst="legacyPerspectiveBottomRight">
                  <a:rot lat="0" lon="21239999" rev="0"/>
                </a:camera>
                <a:lightRig rig="legacyHarsh3" dir="l"/>
              </a:scene3d>
              <a:sp3d extrusionH="430200" prstMaterial="legacyMatte">
                <a:extrusionClr>
                  <a:srgbClr val="C0C0C0"/>
                </a:extrusionClr>
              </a:sp3d>
            </a:bodyPr>
            <a:lstStyle/>
            <a:p>
              <a:pPr algn="ctr"/>
              <a:r>
                <a:rPr lang="ru-RU" sz="7200" i="1" kern="10">
                  <a:ln w="9525"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DCEBF5"/>
                      </a:gs>
                      <a:gs pos="8000">
                        <a:srgbClr val="83A7C3"/>
                      </a:gs>
                      <a:gs pos="13000">
                        <a:srgbClr val="768FB9"/>
                      </a:gs>
                      <a:gs pos="21001">
                        <a:srgbClr val="83A7C3"/>
                      </a:gs>
                      <a:gs pos="52000">
                        <a:srgbClr val="FFFFFF"/>
                      </a:gs>
                      <a:gs pos="56000">
                        <a:srgbClr val="9C6563"/>
                      </a:gs>
                      <a:gs pos="58000">
                        <a:srgbClr val="80302D"/>
                      </a:gs>
                      <a:gs pos="71001">
                        <a:srgbClr val="C0524E"/>
                      </a:gs>
                      <a:gs pos="94000">
                        <a:srgbClr val="EBDAD4"/>
                      </a:gs>
                      <a:gs pos="100000">
                        <a:srgbClr val="55261C"/>
                      </a:gs>
                    </a:gsLst>
                    <a:lin ang="7560753" scaled="1"/>
                  </a:gradFill>
                  <a:latin typeface="Times New Roman"/>
                  <a:cs typeface="Times New Roman"/>
                </a:rPr>
                <a:t>а</a:t>
              </a:r>
            </a:p>
          </p:txBody>
        </p:sp>
        <p:sp>
          <p:nvSpPr>
            <p:cNvPr id="19464" name="WordArt 8"/>
            <p:cNvSpPr>
              <a:spLocks noChangeArrowheads="1" noChangeShapeType="1" noTextEdit="1"/>
            </p:cNvSpPr>
            <p:nvPr/>
          </p:nvSpPr>
          <p:spPr bwMode="auto">
            <a:xfrm rot="-1589816">
              <a:off x="3330" y="2105"/>
              <a:ext cx="247" cy="21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cene3d>
                <a:camera prst="legacyPerspectiveBottomRight">
                  <a:rot lat="0" lon="21239999" rev="0"/>
                </a:camera>
                <a:lightRig rig="legacyHarsh3" dir="l"/>
              </a:scene3d>
              <a:sp3d extrusionH="430200" prstMaterial="legacyMatte">
                <a:extrusionClr>
                  <a:srgbClr val="C0C0C0"/>
                </a:extrusionClr>
              </a:sp3d>
            </a:bodyPr>
            <a:lstStyle/>
            <a:p>
              <a:pPr algn="ctr"/>
              <a:r>
                <a:rPr lang="ru-RU" sz="3600" i="1" kern="10">
                  <a:ln w="9525"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DCEBF5"/>
                      </a:gs>
                      <a:gs pos="8000">
                        <a:srgbClr val="83A7C3"/>
                      </a:gs>
                      <a:gs pos="13000">
                        <a:srgbClr val="768FB9"/>
                      </a:gs>
                      <a:gs pos="21001">
                        <a:srgbClr val="83A7C3"/>
                      </a:gs>
                      <a:gs pos="52000">
                        <a:srgbClr val="FFFFFF"/>
                      </a:gs>
                      <a:gs pos="56000">
                        <a:srgbClr val="9C6563"/>
                      </a:gs>
                      <a:gs pos="58000">
                        <a:srgbClr val="80302D"/>
                      </a:gs>
                      <a:gs pos="71001">
                        <a:srgbClr val="C0524E"/>
                      </a:gs>
                      <a:gs pos="94000">
                        <a:srgbClr val="EBDAD4"/>
                      </a:gs>
                      <a:gs pos="100000">
                        <a:srgbClr val="55261C"/>
                      </a:gs>
                    </a:gsLst>
                    <a:lin ang="6989816" scaled="1"/>
                  </a:gradFill>
                  <a:latin typeface="Arial"/>
                  <a:cs typeface="Arial"/>
                </a:rPr>
                <a:t>-5</a:t>
              </a:r>
            </a:p>
          </p:txBody>
        </p:sp>
      </p:grpSp>
      <p:sp>
        <p:nvSpPr>
          <p:cNvPr id="19465" name="WordArt 9"/>
          <p:cNvSpPr>
            <a:spLocks noChangeArrowheads="1" noChangeShapeType="1" noTextEdit="1"/>
          </p:cNvSpPr>
          <p:nvPr/>
        </p:nvSpPr>
        <p:spPr bwMode="auto">
          <a:xfrm rot="-623171">
            <a:off x="6948488" y="3392488"/>
            <a:ext cx="395287" cy="311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2542"/>
              </a:avLst>
            </a:prstTxWarp>
            <a:scene3d>
              <a:camera prst="legacyPerspectiveBottomRight">
                <a:rot lat="0" lon="21239999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6023171" scaled="1"/>
                </a:gradFill>
                <a:latin typeface="Arial"/>
                <a:cs typeface="Arial"/>
              </a:rPr>
              <a:t>=</a:t>
            </a:r>
          </a:p>
        </p:txBody>
      </p:sp>
      <p:sp>
        <p:nvSpPr>
          <p:cNvPr id="19466" name="WordArt 10"/>
          <p:cNvSpPr>
            <a:spLocks noChangeArrowheads="1" noChangeShapeType="1" noTextEdit="1"/>
          </p:cNvSpPr>
          <p:nvPr/>
        </p:nvSpPr>
        <p:spPr bwMode="auto">
          <a:xfrm>
            <a:off x="5767388" y="3698875"/>
            <a:ext cx="114300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9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"/>
                <a:cs typeface="Arial"/>
              </a:rPr>
              <a:t>:</a:t>
            </a:r>
          </a:p>
        </p:txBody>
      </p:sp>
      <p:grpSp>
        <p:nvGrpSpPr>
          <p:cNvPr id="19491" name="Group 35"/>
          <p:cNvGrpSpPr>
            <a:grpSpLocks/>
          </p:cNvGrpSpPr>
          <p:nvPr/>
        </p:nvGrpSpPr>
        <p:grpSpPr bwMode="auto">
          <a:xfrm>
            <a:off x="5961063" y="3013075"/>
            <a:ext cx="822325" cy="1019175"/>
            <a:chOff x="3755" y="1898"/>
            <a:chExt cx="518" cy="642"/>
          </a:xfrm>
        </p:grpSpPr>
        <p:sp>
          <p:nvSpPr>
            <p:cNvPr id="19468" name="WordArt 12"/>
            <p:cNvSpPr>
              <a:spLocks noChangeArrowheads="1" noChangeShapeType="1" noTextEdit="1"/>
            </p:cNvSpPr>
            <p:nvPr/>
          </p:nvSpPr>
          <p:spPr bwMode="auto">
            <a:xfrm rot="-1256282">
              <a:off x="3755" y="2181"/>
              <a:ext cx="403" cy="35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cene3d>
                <a:camera prst="legacyPerspectiveBottomRight">
                  <a:rot lat="0" lon="21239999" rev="0"/>
                </a:camera>
                <a:lightRig rig="legacyHarsh3" dir="l"/>
              </a:scene3d>
              <a:sp3d extrusionH="430200" prstMaterial="legacyMatte">
                <a:extrusionClr>
                  <a:srgbClr val="C0C0C0"/>
                </a:extrusionClr>
              </a:sp3d>
            </a:bodyPr>
            <a:lstStyle/>
            <a:p>
              <a:pPr algn="ctr"/>
              <a:r>
                <a:rPr lang="ru-RU" sz="7200" i="1" kern="10">
                  <a:ln w="9525"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DCEBF5"/>
                      </a:gs>
                      <a:gs pos="8000">
                        <a:srgbClr val="83A7C3"/>
                      </a:gs>
                      <a:gs pos="13000">
                        <a:srgbClr val="768FB9"/>
                      </a:gs>
                      <a:gs pos="21001">
                        <a:srgbClr val="83A7C3"/>
                      </a:gs>
                      <a:gs pos="52000">
                        <a:srgbClr val="FFFFFF"/>
                      </a:gs>
                      <a:gs pos="56000">
                        <a:srgbClr val="9C6563"/>
                      </a:gs>
                      <a:gs pos="58000">
                        <a:srgbClr val="80302D"/>
                      </a:gs>
                      <a:gs pos="71001">
                        <a:srgbClr val="C0524E"/>
                      </a:gs>
                      <a:gs pos="94000">
                        <a:srgbClr val="EBDAD4"/>
                      </a:gs>
                      <a:gs pos="100000">
                        <a:srgbClr val="55261C"/>
                      </a:gs>
                    </a:gsLst>
                    <a:lin ang="6656282" scaled="1"/>
                  </a:gradFill>
                  <a:latin typeface="Times New Roman"/>
                  <a:cs typeface="Times New Roman"/>
                </a:rPr>
                <a:t>а</a:t>
              </a:r>
            </a:p>
          </p:txBody>
        </p:sp>
        <p:sp>
          <p:nvSpPr>
            <p:cNvPr id="19469" name="WordArt 13"/>
            <p:cNvSpPr>
              <a:spLocks noChangeArrowheads="1" noChangeShapeType="1" noTextEdit="1"/>
            </p:cNvSpPr>
            <p:nvPr/>
          </p:nvSpPr>
          <p:spPr bwMode="auto">
            <a:xfrm rot="-685345">
              <a:off x="4041" y="1898"/>
              <a:ext cx="232" cy="21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cene3d>
                <a:camera prst="legacyPerspectiveBottomRight">
                  <a:rot lat="0" lon="21239999" rev="0"/>
                </a:camera>
                <a:lightRig rig="legacyHarsh3" dir="l"/>
              </a:scene3d>
              <a:sp3d extrusionH="430200" prstMaterial="legacyMatte">
                <a:extrusionClr>
                  <a:srgbClr val="C0C0C0"/>
                </a:extrusionClr>
              </a:sp3d>
            </a:bodyPr>
            <a:lstStyle/>
            <a:p>
              <a:pPr algn="ctr"/>
              <a:r>
                <a:rPr lang="ru-RU" sz="3600" i="1" kern="10">
                  <a:ln w="9525"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DCEBF5"/>
                      </a:gs>
                      <a:gs pos="8000">
                        <a:srgbClr val="83A7C3"/>
                      </a:gs>
                      <a:gs pos="13000">
                        <a:srgbClr val="768FB9"/>
                      </a:gs>
                      <a:gs pos="21001">
                        <a:srgbClr val="83A7C3"/>
                      </a:gs>
                      <a:gs pos="52000">
                        <a:srgbClr val="FFFFFF"/>
                      </a:gs>
                      <a:gs pos="56000">
                        <a:srgbClr val="9C6563"/>
                      </a:gs>
                      <a:gs pos="58000">
                        <a:srgbClr val="80302D"/>
                      </a:gs>
                      <a:gs pos="71001">
                        <a:srgbClr val="C0524E"/>
                      </a:gs>
                      <a:gs pos="94000">
                        <a:srgbClr val="EBDAD4"/>
                      </a:gs>
                      <a:gs pos="100000">
                        <a:srgbClr val="55261C"/>
                      </a:gs>
                    </a:gsLst>
                    <a:lin ang="6085345" scaled="1"/>
                  </a:gradFill>
                  <a:latin typeface="Arial"/>
                  <a:cs typeface="Arial"/>
                </a:rPr>
                <a:t>-2</a:t>
              </a:r>
            </a:p>
          </p:txBody>
        </p:sp>
      </p:grpSp>
      <p:sp>
        <p:nvSpPr>
          <p:cNvPr id="19470" name="WordArt 14"/>
          <p:cNvSpPr>
            <a:spLocks noChangeArrowheads="1" noChangeShapeType="1" noTextEdit="1"/>
          </p:cNvSpPr>
          <p:nvPr/>
        </p:nvSpPr>
        <p:spPr bwMode="auto">
          <a:xfrm rot="-1256282">
            <a:off x="7539038" y="3143250"/>
            <a:ext cx="639762" cy="5699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9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ru-RU" sz="7200" i="1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6656282" scaled="1"/>
                </a:gradFill>
                <a:latin typeface="Times New Roman"/>
                <a:cs typeface="Times New Roman"/>
              </a:rPr>
              <a:t>а</a:t>
            </a:r>
          </a:p>
        </p:txBody>
      </p:sp>
      <p:sp>
        <p:nvSpPr>
          <p:cNvPr id="19471" name="WordArt 15"/>
          <p:cNvSpPr>
            <a:spLocks noChangeArrowheads="1" noChangeShapeType="1" noTextEdit="1"/>
          </p:cNvSpPr>
          <p:nvPr/>
        </p:nvSpPr>
        <p:spPr bwMode="auto">
          <a:xfrm rot="-685345">
            <a:off x="8075613" y="2722563"/>
            <a:ext cx="242887" cy="3413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9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ru-RU" sz="3600" i="1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6085345" scaled="1"/>
                </a:gradFill>
                <a:latin typeface="Arial"/>
                <a:cs typeface="Arial"/>
              </a:rPr>
              <a:t>?</a:t>
            </a:r>
          </a:p>
        </p:txBody>
      </p:sp>
      <p:graphicFrame>
        <p:nvGraphicFramePr>
          <p:cNvPr id="19472" name="Object 16"/>
          <p:cNvGraphicFramePr>
            <a:graphicFrameLocks noGrp="1" noChangeAspect="1"/>
          </p:cNvGraphicFramePr>
          <p:nvPr>
            <p:ph sz="half" idx="2"/>
          </p:nvPr>
        </p:nvGraphicFramePr>
        <p:xfrm>
          <a:off x="1231900" y="2749550"/>
          <a:ext cx="1981200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8" name="Equation" r:id="rId5" imgW="812520" imgH="228600" progId="Equation.DSMT4">
                  <p:embed/>
                </p:oleObj>
              </mc:Choice>
              <mc:Fallback>
                <p:oleObj name="Equation" r:id="rId5" imgW="812520" imgH="22860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1900" y="2749550"/>
                        <a:ext cx="1981200" cy="557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73" name="Object 17"/>
          <p:cNvGraphicFramePr>
            <a:graphicFrameLocks noChangeAspect="1"/>
          </p:cNvGraphicFramePr>
          <p:nvPr/>
        </p:nvGraphicFramePr>
        <p:xfrm>
          <a:off x="790575" y="3414713"/>
          <a:ext cx="2827338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9" name="Equation" r:id="rId7" imgW="1054080" imgH="228600" progId="Equation.DSMT4">
                  <p:embed/>
                </p:oleObj>
              </mc:Choice>
              <mc:Fallback>
                <p:oleObj name="Equation" r:id="rId7" imgW="1054080" imgH="22860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0575" y="3414713"/>
                        <a:ext cx="2827338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74" name="Object 18"/>
          <p:cNvGraphicFramePr>
            <a:graphicFrameLocks noChangeAspect="1"/>
          </p:cNvGraphicFramePr>
          <p:nvPr/>
        </p:nvGraphicFramePr>
        <p:xfrm>
          <a:off x="1279525" y="4033838"/>
          <a:ext cx="2216150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0" name="Equation" r:id="rId9" imgW="749160" imgH="228600" progId="Equation.DSMT4">
                  <p:embed/>
                </p:oleObj>
              </mc:Choice>
              <mc:Fallback>
                <p:oleObj name="Equation" r:id="rId9" imgW="749160" imgH="22860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9525" y="4033838"/>
                        <a:ext cx="2216150" cy="654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75" name="Object 19"/>
          <p:cNvGraphicFramePr>
            <a:graphicFrameLocks noChangeAspect="1"/>
          </p:cNvGraphicFramePr>
          <p:nvPr/>
        </p:nvGraphicFramePr>
        <p:xfrm>
          <a:off x="842963" y="4616450"/>
          <a:ext cx="2551112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1" name="Equation" r:id="rId11" imgW="825480" imgH="228600" progId="Equation.DSMT4">
                  <p:embed/>
                </p:oleObj>
              </mc:Choice>
              <mc:Fallback>
                <p:oleObj name="Equation" r:id="rId11" imgW="825480" imgH="22860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963" y="4616450"/>
                        <a:ext cx="2551112" cy="706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76" name="Object 20"/>
          <p:cNvGraphicFramePr>
            <a:graphicFrameLocks noChangeAspect="1"/>
          </p:cNvGraphicFramePr>
          <p:nvPr/>
        </p:nvGraphicFramePr>
        <p:xfrm>
          <a:off x="541338" y="5216525"/>
          <a:ext cx="3076575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2" name="Equation" r:id="rId13" imgW="1117440" imgH="228600" progId="Equation.DSMT4">
                  <p:embed/>
                </p:oleObj>
              </mc:Choice>
              <mc:Fallback>
                <p:oleObj name="Equation" r:id="rId13" imgW="1117440" imgH="22860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5216525"/>
                        <a:ext cx="3076575" cy="693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77" name="Rectangle 21"/>
          <p:cNvSpPr>
            <a:spLocks noChangeArrowheads="1"/>
          </p:cNvSpPr>
          <p:nvPr/>
        </p:nvSpPr>
        <p:spPr bwMode="auto">
          <a:xfrm>
            <a:off x="476250" y="2047875"/>
            <a:ext cx="2214563" cy="682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78" name="Rectangle 22"/>
          <p:cNvSpPr>
            <a:spLocks noChangeArrowheads="1"/>
          </p:cNvSpPr>
          <p:nvPr/>
        </p:nvSpPr>
        <p:spPr bwMode="auto">
          <a:xfrm>
            <a:off x="2686050" y="2041525"/>
            <a:ext cx="1608138" cy="665163"/>
          </a:xfrm>
          <a:prstGeom prst="rect">
            <a:avLst/>
          </a:prstGeom>
          <a:solidFill>
            <a:srgbClr val="FF7D7D"/>
          </a:solidFill>
          <a:ln w="9525">
            <a:solidFill>
              <a:srgbClr val="FF7D7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79" name="Rectangle 23"/>
          <p:cNvSpPr>
            <a:spLocks noChangeArrowheads="1"/>
          </p:cNvSpPr>
          <p:nvPr/>
        </p:nvSpPr>
        <p:spPr bwMode="auto">
          <a:xfrm>
            <a:off x="474663" y="2701925"/>
            <a:ext cx="2214562" cy="682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80" name="Rectangle 24"/>
          <p:cNvSpPr>
            <a:spLocks noChangeArrowheads="1"/>
          </p:cNvSpPr>
          <p:nvPr/>
        </p:nvSpPr>
        <p:spPr bwMode="auto">
          <a:xfrm>
            <a:off x="2673350" y="2720975"/>
            <a:ext cx="1620838" cy="665163"/>
          </a:xfrm>
          <a:prstGeom prst="rect">
            <a:avLst/>
          </a:prstGeom>
          <a:solidFill>
            <a:srgbClr val="FF7D7D"/>
          </a:solidFill>
          <a:ln w="9525">
            <a:solidFill>
              <a:srgbClr val="FF7D7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81" name="Rectangle 25"/>
          <p:cNvSpPr>
            <a:spLocks noChangeArrowheads="1"/>
          </p:cNvSpPr>
          <p:nvPr/>
        </p:nvSpPr>
        <p:spPr bwMode="auto">
          <a:xfrm>
            <a:off x="474663" y="3389313"/>
            <a:ext cx="2214562" cy="682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82" name="Rectangle 26"/>
          <p:cNvSpPr>
            <a:spLocks noChangeArrowheads="1"/>
          </p:cNvSpPr>
          <p:nvPr/>
        </p:nvSpPr>
        <p:spPr bwMode="auto">
          <a:xfrm>
            <a:off x="2678113" y="3395663"/>
            <a:ext cx="1614487" cy="665162"/>
          </a:xfrm>
          <a:prstGeom prst="rect">
            <a:avLst/>
          </a:prstGeom>
          <a:solidFill>
            <a:srgbClr val="FF7D7D"/>
          </a:solidFill>
          <a:ln w="9525">
            <a:solidFill>
              <a:srgbClr val="FF7D7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83" name="Rectangle 27"/>
          <p:cNvSpPr>
            <a:spLocks noChangeArrowheads="1"/>
          </p:cNvSpPr>
          <p:nvPr/>
        </p:nvSpPr>
        <p:spPr bwMode="auto">
          <a:xfrm>
            <a:off x="477838" y="4051300"/>
            <a:ext cx="2214562" cy="682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84" name="Rectangle 28"/>
          <p:cNvSpPr>
            <a:spLocks noChangeArrowheads="1"/>
          </p:cNvSpPr>
          <p:nvPr/>
        </p:nvSpPr>
        <p:spPr bwMode="auto">
          <a:xfrm>
            <a:off x="2681288" y="4064000"/>
            <a:ext cx="1614487" cy="665163"/>
          </a:xfrm>
          <a:prstGeom prst="rect">
            <a:avLst/>
          </a:prstGeom>
          <a:solidFill>
            <a:srgbClr val="FF7D7D"/>
          </a:solidFill>
          <a:ln w="9525">
            <a:solidFill>
              <a:srgbClr val="FF7D7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85" name="Rectangle 29"/>
          <p:cNvSpPr>
            <a:spLocks noChangeArrowheads="1"/>
          </p:cNvSpPr>
          <p:nvPr/>
        </p:nvSpPr>
        <p:spPr bwMode="auto">
          <a:xfrm>
            <a:off x="476250" y="4646613"/>
            <a:ext cx="2214563" cy="682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86" name="Rectangle 30"/>
          <p:cNvSpPr>
            <a:spLocks noChangeArrowheads="1"/>
          </p:cNvSpPr>
          <p:nvPr/>
        </p:nvSpPr>
        <p:spPr bwMode="auto">
          <a:xfrm>
            <a:off x="2679700" y="4659313"/>
            <a:ext cx="1614488" cy="665162"/>
          </a:xfrm>
          <a:prstGeom prst="rect">
            <a:avLst/>
          </a:prstGeom>
          <a:solidFill>
            <a:srgbClr val="FF7D7D"/>
          </a:solidFill>
          <a:ln w="9525">
            <a:solidFill>
              <a:srgbClr val="FF7D7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87" name="Rectangle 31"/>
          <p:cNvSpPr>
            <a:spLocks noChangeArrowheads="1"/>
          </p:cNvSpPr>
          <p:nvPr/>
        </p:nvSpPr>
        <p:spPr bwMode="auto">
          <a:xfrm>
            <a:off x="476250" y="5254625"/>
            <a:ext cx="2214563" cy="682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88" name="Rectangle 32"/>
          <p:cNvSpPr>
            <a:spLocks noChangeArrowheads="1"/>
          </p:cNvSpPr>
          <p:nvPr/>
        </p:nvSpPr>
        <p:spPr bwMode="auto">
          <a:xfrm>
            <a:off x="2678113" y="5267325"/>
            <a:ext cx="1614487" cy="665163"/>
          </a:xfrm>
          <a:prstGeom prst="rect">
            <a:avLst/>
          </a:prstGeom>
          <a:solidFill>
            <a:srgbClr val="FF7D7D"/>
          </a:solidFill>
          <a:ln w="9525">
            <a:solidFill>
              <a:srgbClr val="FF7D7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4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4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4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9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194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194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194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94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194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94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9" dur="500"/>
                                        <p:tgtEl>
                                          <p:spTgt spid="194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194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9" dur="500"/>
                                        <p:tgtEl>
                                          <p:spTgt spid="194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4" dur="500"/>
                                        <p:tgtEl>
                                          <p:spTgt spid="194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9" dur="500"/>
                                        <p:tgtEl>
                                          <p:spTgt spid="194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5" grpId="0" animBg="1"/>
      <p:bldP spid="19466" grpId="0" animBg="1"/>
      <p:bldP spid="19470" grpId="0" animBg="1"/>
      <p:bldP spid="19471" grpId="0" animBg="1"/>
      <p:bldP spid="19477" grpId="0" animBg="1"/>
      <p:bldP spid="19478" grpId="0" animBg="1"/>
      <p:bldP spid="19479" grpId="0" animBg="1"/>
      <p:bldP spid="19480" grpId="0" animBg="1"/>
      <p:bldP spid="19481" grpId="0" animBg="1"/>
      <p:bldP spid="19482" grpId="0" animBg="1"/>
      <p:bldP spid="19483" grpId="0" animBg="1"/>
      <p:bldP spid="19484" grpId="0" animBg="1"/>
      <p:bldP spid="19485" grpId="0" animBg="1"/>
      <p:bldP spid="19486" grpId="0" animBg="1"/>
      <p:bldP spid="19487" grpId="0" animBg="1"/>
      <p:bldP spid="1948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471488" y="2039938"/>
            <a:ext cx="2198687" cy="3870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671763" y="2036763"/>
            <a:ext cx="1635125" cy="3871912"/>
          </a:xfrm>
          <a:prstGeom prst="rect">
            <a:avLst/>
          </a:prstGeom>
          <a:solidFill>
            <a:srgbClr val="FF7D7D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400"/>
              <a:t>Представьте выражение в виде степени:</a:t>
            </a:r>
          </a:p>
        </p:txBody>
      </p:sp>
      <p:graphicFrame>
        <p:nvGraphicFramePr>
          <p:cNvPr id="20485" name="Object 5"/>
          <p:cNvGraphicFramePr>
            <a:graphicFrameLocks noGrp="1" noChangeAspect="1"/>
          </p:cNvGraphicFramePr>
          <p:nvPr>
            <p:ph sz="half" idx="1"/>
          </p:nvPr>
        </p:nvGraphicFramePr>
        <p:xfrm>
          <a:off x="1558925" y="2101850"/>
          <a:ext cx="1731963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1" name="Equation" r:id="rId3" imgW="838080" imgH="304560" progId="Equation.DSMT4">
                  <p:embed/>
                </p:oleObj>
              </mc:Choice>
              <mc:Fallback>
                <p:oleObj name="Equation" r:id="rId3" imgW="838080" imgH="3045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8925" y="2101850"/>
                        <a:ext cx="1731963" cy="630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486" name="Group 6"/>
          <p:cNvGrpSpPr>
            <a:grpSpLocks/>
          </p:cNvGrpSpPr>
          <p:nvPr/>
        </p:nvGrpSpPr>
        <p:grpSpPr bwMode="auto">
          <a:xfrm>
            <a:off x="4983163" y="3375025"/>
            <a:ext cx="639762" cy="1025525"/>
            <a:chOff x="3102" y="2099"/>
            <a:chExt cx="403" cy="646"/>
          </a:xfrm>
        </p:grpSpPr>
        <p:sp>
          <p:nvSpPr>
            <p:cNvPr id="20487" name="WordArt 7"/>
            <p:cNvSpPr>
              <a:spLocks noChangeArrowheads="1" noChangeShapeType="1" noTextEdit="1"/>
            </p:cNvSpPr>
            <p:nvPr/>
          </p:nvSpPr>
          <p:spPr bwMode="auto">
            <a:xfrm rot="-2160753">
              <a:off x="3102" y="2386"/>
              <a:ext cx="403" cy="35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cene3d>
                <a:camera prst="legacyPerspectiveBottomRight">
                  <a:rot lat="0" lon="21239999" rev="0"/>
                </a:camera>
                <a:lightRig rig="legacyHarsh3" dir="l"/>
              </a:scene3d>
              <a:sp3d extrusionH="430200" prstMaterial="legacyMatte">
                <a:extrusionClr>
                  <a:srgbClr val="C0C0C0"/>
                </a:extrusionClr>
              </a:sp3d>
            </a:bodyPr>
            <a:lstStyle/>
            <a:p>
              <a:pPr algn="ctr"/>
              <a:r>
                <a:rPr lang="ru-RU" sz="7200" i="1" kern="10">
                  <a:ln w="9525"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DCEBF5"/>
                      </a:gs>
                      <a:gs pos="8000">
                        <a:srgbClr val="83A7C3"/>
                      </a:gs>
                      <a:gs pos="13000">
                        <a:srgbClr val="768FB9"/>
                      </a:gs>
                      <a:gs pos="21001">
                        <a:srgbClr val="83A7C3"/>
                      </a:gs>
                      <a:gs pos="52000">
                        <a:srgbClr val="FFFFFF"/>
                      </a:gs>
                      <a:gs pos="56000">
                        <a:srgbClr val="9C6563"/>
                      </a:gs>
                      <a:gs pos="58000">
                        <a:srgbClr val="80302D"/>
                      </a:gs>
                      <a:gs pos="71001">
                        <a:srgbClr val="C0524E"/>
                      </a:gs>
                      <a:gs pos="94000">
                        <a:srgbClr val="EBDAD4"/>
                      </a:gs>
                      <a:gs pos="100000">
                        <a:srgbClr val="55261C"/>
                      </a:gs>
                    </a:gsLst>
                    <a:lin ang="7560753" scaled="1"/>
                  </a:gradFill>
                  <a:latin typeface="Times New Roman"/>
                  <a:cs typeface="Times New Roman"/>
                </a:rPr>
                <a:t>а</a:t>
              </a:r>
            </a:p>
          </p:txBody>
        </p:sp>
        <p:sp>
          <p:nvSpPr>
            <p:cNvPr id="20488" name="WordArt 8"/>
            <p:cNvSpPr>
              <a:spLocks noChangeArrowheads="1" noChangeShapeType="1" noTextEdit="1"/>
            </p:cNvSpPr>
            <p:nvPr/>
          </p:nvSpPr>
          <p:spPr bwMode="auto">
            <a:xfrm rot="-1589816">
              <a:off x="3298" y="2099"/>
              <a:ext cx="153" cy="21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cene3d>
                <a:camera prst="legacyPerspectiveBottomRight">
                  <a:rot lat="0" lon="21239999" rev="0"/>
                </a:camera>
                <a:lightRig rig="legacyHarsh3" dir="l"/>
              </a:scene3d>
              <a:sp3d extrusionH="430200" prstMaterial="legacyMatte">
                <a:extrusionClr>
                  <a:srgbClr val="C0C0C0"/>
                </a:extrusionClr>
              </a:sp3d>
            </a:bodyPr>
            <a:lstStyle/>
            <a:p>
              <a:pPr algn="ctr"/>
              <a:r>
                <a:rPr lang="ru-RU" sz="3600" i="1" kern="10">
                  <a:ln w="9525"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DCEBF5"/>
                      </a:gs>
                      <a:gs pos="8000">
                        <a:srgbClr val="83A7C3"/>
                      </a:gs>
                      <a:gs pos="13000">
                        <a:srgbClr val="768FB9"/>
                      </a:gs>
                      <a:gs pos="21001">
                        <a:srgbClr val="83A7C3"/>
                      </a:gs>
                      <a:gs pos="52000">
                        <a:srgbClr val="FFFFFF"/>
                      </a:gs>
                      <a:gs pos="56000">
                        <a:srgbClr val="9C6563"/>
                      </a:gs>
                      <a:gs pos="58000">
                        <a:srgbClr val="80302D"/>
                      </a:gs>
                      <a:gs pos="71001">
                        <a:srgbClr val="C0524E"/>
                      </a:gs>
                      <a:gs pos="94000">
                        <a:srgbClr val="EBDAD4"/>
                      </a:gs>
                      <a:gs pos="100000">
                        <a:srgbClr val="55261C"/>
                      </a:gs>
                    </a:gsLst>
                    <a:lin ang="6989816" scaled="1"/>
                  </a:gradFill>
                  <a:latin typeface="Arial"/>
                  <a:cs typeface="Arial"/>
                </a:rPr>
                <a:t>5</a:t>
              </a:r>
            </a:p>
          </p:txBody>
        </p:sp>
      </p:grpSp>
      <p:sp>
        <p:nvSpPr>
          <p:cNvPr id="20489" name="WordArt 9"/>
          <p:cNvSpPr>
            <a:spLocks noChangeArrowheads="1" noChangeShapeType="1" noTextEdit="1"/>
          </p:cNvSpPr>
          <p:nvPr/>
        </p:nvSpPr>
        <p:spPr bwMode="auto">
          <a:xfrm rot="-623171">
            <a:off x="6440488" y="3392488"/>
            <a:ext cx="395287" cy="311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2542"/>
              </a:avLst>
            </a:prstTxWarp>
            <a:scene3d>
              <a:camera prst="legacyPerspectiveBottomRight">
                <a:rot lat="0" lon="21239999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6023171" scaled="1"/>
                </a:gradFill>
                <a:latin typeface="Arial"/>
                <a:cs typeface="Arial"/>
              </a:rPr>
              <a:t>=</a:t>
            </a:r>
          </a:p>
        </p:txBody>
      </p:sp>
      <p:sp>
        <p:nvSpPr>
          <p:cNvPr id="20490" name="WordArt 10"/>
          <p:cNvSpPr>
            <a:spLocks noChangeArrowheads="1" noChangeShapeType="1" noTextEdit="1"/>
          </p:cNvSpPr>
          <p:nvPr/>
        </p:nvSpPr>
        <p:spPr bwMode="auto">
          <a:xfrm rot="-1413892">
            <a:off x="4575175" y="3406775"/>
            <a:ext cx="1517650" cy="1225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8500"/>
              </a:avLst>
            </a:prstTxWarp>
            <a:scene3d>
              <a:camera prst="legacyPerspectiveBottomRight">
                <a:rot lat="0" lon="21239999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6813892" scaled="1"/>
                </a:gradFill>
                <a:latin typeface="Arial"/>
                <a:cs typeface="Arial"/>
              </a:rPr>
              <a:t>(     )</a:t>
            </a:r>
          </a:p>
        </p:txBody>
      </p:sp>
      <p:sp>
        <p:nvSpPr>
          <p:cNvPr id="20493" name="WordArt 13"/>
          <p:cNvSpPr>
            <a:spLocks noChangeArrowheads="1" noChangeShapeType="1" noTextEdit="1"/>
          </p:cNvSpPr>
          <p:nvPr/>
        </p:nvSpPr>
        <p:spPr bwMode="auto">
          <a:xfrm rot="-685345">
            <a:off x="5791200" y="2868613"/>
            <a:ext cx="355600" cy="3413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9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ru-RU" sz="3600" i="1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6085345" scaled="1"/>
                </a:gradFill>
                <a:latin typeface="Arial"/>
                <a:cs typeface="Arial"/>
              </a:rPr>
              <a:t>-3</a:t>
            </a:r>
          </a:p>
        </p:txBody>
      </p:sp>
      <p:sp>
        <p:nvSpPr>
          <p:cNvPr id="20494" name="WordArt 14"/>
          <p:cNvSpPr>
            <a:spLocks noChangeArrowheads="1" noChangeShapeType="1" noTextEdit="1"/>
          </p:cNvSpPr>
          <p:nvPr/>
        </p:nvSpPr>
        <p:spPr bwMode="auto">
          <a:xfrm rot="-547389">
            <a:off x="7059613" y="3113088"/>
            <a:ext cx="639762" cy="5699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9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ru-RU" sz="7200" i="1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947389" scaled="1"/>
                </a:gradFill>
                <a:latin typeface="Times New Roman"/>
                <a:cs typeface="Times New Roman"/>
              </a:rPr>
              <a:t>а</a:t>
            </a:r>
          </a:p>
        </p:txBody>
      </p:sp>
      <p:sp>
        <p:nvSpPr>
          <p:cNvPr id="20495" name="WordArt 15"/>
          <p:cNvSpPr>
            <a:spLocks noChangeArrowheads="1" noChangeShapeType="1" noTextEdit="1"/>
          </p:cNvSpPr>
          <p:nvPr/>
        </p:nvSpPr>
        <p:spPr bwMode="auto">
          <a:xfrm rot="-685345">
            <a:off x="7799388" y="2708275"/>
            <a:ext cx="242887" cy="3413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9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ru-RU" sz="3600" i="1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6085345" scaled="1"/>
                </a:gradFill>
                <a:latin typeface="Arial"/>
                <a:cs typeface="Arial"/>
              </a:rPr>
              <a:t>?</a:t>
            </a:r>
          </a:p>
        </p:txBody>
      </p:sp>
      <p:graphicFrame>
        <p:nvGraphicFramePr>
          <p:cNvPr id="20496" name="Object 16"/>
          <p:cNvGraphicFramePr>
            <a:graphicFrameLocks noGrp="1" noChangeAspect="1"/>
          </p:cNvGraphicFramePr>
          <p:nvPr>
            <p:ph sz="half" idx="2"/>
          </p:nvPr>
        </p:nvGraphicFramePr>
        <p:xfrm>
          <a:off x="1481138" y="2765425"/>
          <a:ext cx="1946275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2" name="Equation" r:id="rId5" imgW="1066680" imgH="304560" progId="Equation.DSMT4">
                  <p:embed/>
                </p:oleObj>
              </mc:Choice>
              <mc:Fallback>
                <p:oleObj name="Equation" r:id="rId5" imgW="1066680" imgH="30456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1138" y="2765425"/>
                        <a:ext cx="1946275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7" name="Object 17"/>
          <p:cNvGraphicFramePr>
            <a:graphicFrameLocks noChangeAspect="1"/>
          </p:cNvGraphicFramePr>
          <p:nvPr/>
        </p:nvGraphicFramePr>
        <p:xfrm>
          <a:off x="1347788" y="3400425"/>
          <a:ext cx="1917700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3" name="Equation" r:id="rId7" imgW="799920" imgH="304560" progId="Equation.DSMT4">
                  <p:embed/>
                </p:oleObj>
              </mc:Choice>
              <mc:Fallback>
                <p:oleObj name="Equation" r:id="rId7" imgW="799920" imgH="30456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7788" y="3400425"/>
                        <a:ext cx="1917700" cy="730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8" name="Object 18"/>
          <p:cNvGraphicFramePr>
            <a:graphicFrameLocks noChangeAspect="1"/>
          </p:cNvGraphicFramePr>
          <p:nvPr/>
        </p:nvGraphicFramePr>
        <p:xfrm>
          <a:off x="1282700" y="4044950"/>
          <a:ext cx="2038350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4" name="Equation" r:id="rId9" imgW="799920" imgH="304560" progId="Equation.DSMT4">
                  <p:embed/>
                </p:oleObj>
              </mc:Choice>
              <mc:Fallback>
                <p:oleObj name="Equation" r:id="rId9" imgW="799920" imgH="30456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2700" y="4044950"/>
                        <a:ext cx="2038350" cy="752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9" name="Object 19"/>
          <p:cNvGraphicFramePr>
            <a:graphicFrameLocks noChangeAspect="1"/>
          </p:cNvGraphicFramePr>
          <p:nvPr/>
        </p:nvGraphicFramePr>
        <p:xfrm>
          <a:off x="1336675" y="4702175"/>
          <a:ext cx="2185988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5" name="Equation" r:id="rId11" imgW="901440" imgH="304560" progId="Equation.DSMT4">
                  <p:embed/>
                </p:oleObj>
              </mc:Choice>
              <mc:Fallback>
                <p:oleObj name="Equation" r:id="rId11" imgW="901440" imgH="30456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6675" y="4702175"/>
                        <a:ext cx="2185988" cy="739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0" name="Object 20"/>
          <p:cNvGraphicFramePr>
            <a:graphicFrameLocks noChangeAspect="1"/>
          </p:cNvGraphicFramePr>
          <p:nvPr/>
        </p:nvGraphicFramePr>
        <p:xfrm>
          <a:off x="1349375" y="5287963"/>
          <a:ext cx="2205038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6" name="Equation" r:id="rId13" imgW="1066680" imgH="304560" progId="Equation.DSMT4">
                  <p:embed/>
                </p:oleObj>
              </mc:Choice>
              <mc:Fallback>
                <p:oleObj name="Equation" r:id="rId13" imgW="1066680" imgH="30456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9375" y="5287963"/>
                        <a:ext cx="2205038" cy="695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01" name="Rectangle 21"/>
          <p:cNvSpPr>
            <a:spLocks noChangeArrowheads="1"/>
          </p:cNvSpPr>
          <p:nvPr/>
        </p:nvSpPr>
        <p:spPr bwMode="auto">
          <a:xfrm>
            <a:off x="461963" y="2046288"/>
            <a:ext cx="2214562" cy="682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02" name="Rectangle 22"/>
          <p:cNvSpPr>
            <a:spLocks noChangeArrowheads="1"/>
          </p:cNvSpPr>
          <p:nvPr/>
        </p:nvSpPr>
        <p:spPr bwMode="auto">
          <a:xfrm>
            <a:off x="2687638" y="2025650"/>
            <a:ext cx="1608137" cy="665163"/>
          </a:xfrm>
          <a:prstGeom prst="rect">
            <a:avLst/>
          </a:prstGeom>
          <a:solidFill>
            <a:srgbClr val="FF7D7D"/>
          </a:solidFill>
          <a:ln w="9525">
            <a:solidFill>
              <a:srgbClr val="FF7D7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03" name="Rectangle 23"/>
          <p:cNvSpPr>
            <a:spLocks noChangeArrowheads="1"/>
          </p:cNvSpPr>
          <p:nvPr/>
        </p:nvSpPr>
        <p:spPr bwMode="auto">
          <a:xfrm>
            <a:off x="460375" y="2700338"/>
            <a:ext cx="2214563" cy="682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04" name="Rectangle 24"/>
          <p:cNvSpPr>
            <a:spLocks noChangeArrowheads="1"/>
          </p:cNvSpPr>
          <p:nvPr/>
        </p:nvSpPr>
        <p:spPr bwMode="auto">
          <a:xfrm>
            <a:off x="2673350" y="2719388"/>
            <a:ext cx="1620838" cy="665162"/>
          </a:xfrm>
          <a:prstGeom prst="rect">
            <a:avLst/>
          </a:prstGeom>
          <a:solidFill>
            <a:srgbClr val="FF7D7D"/>
          </a:solidFill>
          <a:ln w="9525">
            <a:solidFill>
              <a:srgbClr val="FF7D7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05" name="Rectangle 25"/>
          <p:cNvSpPr>
            <a:spLocks noChangeArrowheads="1"/>
          </p:cNvSpPr>
          <p:nvPr/>
        </p:nvSpPr>
        <p:spPr bwMode="auto">
          <a:xfrm>
            <a:off x="460375" y="3387725"/>
            <a:ext cx="2214563" cy="682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06" name="Rectangle 26"/>
          <p:cNvSpPr>
            <a:spLocks noChangeArrowheads="1"/>
          </p:cNvSpPr>
          <p:nvPr/>
        </p:nvSpPr>
        <p:spPr bwMode="auto">
          <a:xfrm>
            <a:off x="2678113" y="3409950"/>
            <a:ext cx="1614487" cy="665163"/>
          </a:xfrm>
          <a:prstGeom prst="rect">
            <a:avLst/>
          </a:prstGeom>
          <a:solidFill>
            <a:srgbClr val="FF7D7D"/>
          </a:solidFill>
          <a:ln w="9525">
            <a:solidFill>
              <a:srgbClr val="FF7D7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07" name="Rectangle 27"/>
          <p:cNvSpPr>
            <a:spLocks noChangeArrowheads="1"/>
          </p:cNvSpPr>
          <p:nvPr/>
        </p:nvSpPr>
        <p:spPr bwMode="auto">
          <a:xfrm>
            <a:off x="463550" y="4005263"/>
            <a:ext cx="2214563" cy="682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08" name="Rectangle 28"/>
          <p:cNvSpPr>
            <a:spLocks noChangeArrowheads="1"/>
          </p:cNvSpPr>
          <p:nvPr/>
        </p:nvSpPr>
        <p:spPr bwMode="auto">
          <a:xfrm>
            <a:off x="2681288" y="4032250"/>
            <a:ext cx="1614487" cy="665163"/>
          </a:xfrm>
          <a:prstGeom prst="rect">
            <a:avLst/>
          </a:prstGeom>
          <a:solidFill>
            <a:srgbClr val="FF7D7D"/>
          </a:solidFill>
          <a:ln w="9525">
            <a:solidFill>
              <a:srgbClr val="FF7D7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09" name="Rectangle 29"/>
          <p:cNvSpPr>
            <a:spLocks noChangeArrowheads="1"/>
          </p:cNvSpPr>
          <p:nvPr/>
        </p:nvSpPr>
        <p:spPr bwMode="auto">
          <a:xfrm>
            <a:off x="461963" y="4645025"/>
            <a:ext cx="2214562" cy="682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10" name="Rectangle 30"/>
          <p:cNvSpPr>
            <a:spLocks noChangeArrowheads="1"/>
          </p:cNvSpPr>
          <p:nvPr/>
        </p:nvSpPr>
        <p:spPr bwMode="auto">
          <a:xfrm>
            <a:off x="2678113" y="4686300"/>
            <a:ext cx="1614487" cy="665163"/>
          </a:xfrm>
          <a:prstGeom prst="rect">
            <a:avLst/>
          </a:prstGeom>
          <a:solidFill>
            <a:srgbClr val="FF7D7D"/>
          </a:solidFill>
          <a:ln w="9525">
            <a:solidFill>
              <a:srgbClr val="FF7D7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11" name="Rectangle 31"/>
          <p:cNvSpPr>
            <a:spLocks noChangeArrowheads="1"/>
          </p:cNvSpPr>
          <p:nvPr/>
        </p:nvSpPr>
        <p:spPr bwMode="auto">
          <a:xfrm>
            <a:off x="461963" y="5253038"/>
            <a:ext cx="2214562" cy="682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12" name="Rectangle 32"/>
          <p:cNvSpPr>
            <a:spLocks noChangeArrowheads="1"/>
          </p:cNvSpPr>
          <p:nvPr/>
        </p:nvSpPr>
        <p:spPr bwMode="auto">
          <a:xfrm>
            <a:off x="2679700" y="5265738"/>
            <a:ext cx="1614488" cy="665162"/>
          </a:xfrm>
          <a:prstGeom prst="rect">
            <a:avLst/>
          </a:prstGeom>
          <a:solidFill>
            <a:srgbClr val="FF7D7D"/>
          </a:solidFill>
          <a:ln w="9525">
            <a:solidFill>
              <a:srgbClr val="FF7D7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205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205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205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205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205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205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205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205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5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8" dur="500"/>
                                        <p:tgtEl>
                                          <p:spTgt spid="205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500"/>
                                        <p:tgtEl>
                                          <p:spTgt spid="205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8" dur="500"/>
                                        <p:tgtEl>
                                          <p:spTgt spid="205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9" grpId="0" animBg="1"/>
      <p:bldP spid="20490" grpId="0" animBg="1"/>
      <p:bldP spid="20493" grpId="0" animBg="1"/>
      <p:bldP spid="20494" grpId="0" animBg="1"/>
      <p:bldP spid="20495" grpId="0" animBg="1"/>
      <p:bldP spid="20501" grpId="0" animBg="1"/>
      <p:bldP spid="20502" grpId="0" animBg="1"/>
      <p:bldP spid="20503" grpId="0" animBg="1"/>
      <p:bldP spid="20504" grpId="0" animBg="1"/>
      <p:bldP spid="20505" grpId="0" animBg="1"/>
      <p:bldP spid="20506" grpId="0" animBg="1"/>
      <p:bldP spid="20507" grpId="0" animBg="1"/>
      <p:bldP spid="20508" grpId="0" animBg="1"/>
      <p:bldP spid="20509" grpId="0" animBg="1"/>
      <p:bldP spid="20510" grpId="0" animBg="1"/>
      <p:bldP spid="20511" grpId="0" animBg="1"/>
      <p:bldP spid="205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400"/>
              <a:t>Найдите значение выражения:</a:t>
            </a:r>
          </a:p>
        </p:txBody>
      </p:sp>
      <p:graphicFrame>
        <p:nvGraphicFramePr>
          <p:cNvPr id="21509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3302000" y="2924175"/>
          <a:ext cx="2386013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9" name="Equation" r:id="rId3" imgW="609480" imgH="228600" progId="Equation.DSMT4">
                  <p:embed/>
                </p:oleObj>
              </mc:Choice>
              <mc:Fallback>
                <p:oleObj name="Equation" r:id="rId3" imgW="609480" imgH="228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000" y="2924175"/>
                        <a:ext cx="2386013" cy="895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2781300" y="4926013"/>
            <a:ext cx="2736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Правильный ответ:</a:t>
            </a:r>
          </a:p>
        </p:txBody>
      </p:sp>
      <p:graphicFrame>
        <p:nvGraphicFramePr>
          <p:cNvPr id="21513" name="Object 9"/>
          <p:cNvGraphicFramePr>
            <a:graphicFrameLocks noChangeAspect="1"/>
          </p:cNvGraphicFramePr>
          <p:nvPr/>
        </p:nvGraphicFramePr>
        <p:xfrm>
          <a:off x="3313113" y="2522538"/>
          <a:ext cx="2306637" cy="163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0" name="Equation" r:id="rId5" imgW="660240" imgH="469800" progId="Equation.DSMT4">
                  <p:embed/>
                </p:oleObj>
              </mc:Choice>
              <mc:Fallback>
                <p:oleObj name="Equation" r:id="rId5" imgW="660240" imgH="4698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3113" y="2522538"/>
                        <a:ext cx="2306637" cy="1639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5503863" y="4833938"/>
            <a:ext cx="83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/>
              <a:t>64</a:t>
            </a:r>
          </a:p>
        </p:txBody>
      </p:sp>
      <p:graphicFrame>
        <p:nvGraphicFramePr>
          <p:cNvPr id="21515" name="Object 11"/>
          <p:cNvGraphicFramePr>
            <a:graphicFrameLocks noChangeAspect="1"/>
          </p:cNvGraphicFramePr>
          <p:nvPr/>
        </p:nvGraphicFramePr>
        <p:xfrm>
          <a:off x="2967038" y="2549525"/>
          <a:ext cx="3041650" cy="149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1" name="Equation" r:id="rId7" imgW="952200" imgH="469800" progId="Equation.DSMT4">
                  <p:embed/>
                </p:oleObj>
              </mc:Choice>
              <mc:Fallback>
                <p:oleObj name="Equation" r:id="rId7" imgW="952200" imgH="4698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7038" y="2549525"/>
                        <a:ext cx="3041650" cy="149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5518150" y="4833938"/>
            <a:ext cx="83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/>
              <a:t>81</a:t>
            </a:r>
          </a:p>
        </p:txBody>
      </p:sp>
      <p:graphicFrame>
        <p:nvGraphicFramePr>
          <p:cNvPr id="21517" name="Object 13"/>
          <p:cNvGraphicFramePr>
            <a:graphicFrameLocks noChangeAspect="1"/>
          </p:cNvGraphicFramePr>
          <p:nvPr/>
        </p:nvGraphicFramePr>
        <p:xfrm>
          <a:off x="3327400" y="2613025"/>
          <a:ext cx="2103438" cy="152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2" name="Equation" r:id="rId9" imgW="647640" imgH="469800" progId="Equation.DSMT4">
                  <p:embed/>
                </p:oleObj>
              </mc:Choice>
              <mc:Fallback>
                <p:oleObj name="Equation" r:id="rId9" imgW="647640" imgH="4698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7400" y="2613025"/>
                        <a:ext cx="2103438" cy="1525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9" name="Object 15"/>
          <p:cNvGraphicFramePr>
            <a:graphicFrameLocks noChangeAspect="1"/>
          </p:cNvGraphicFramePr>
          <p:nvPr/>
        </p:nvGraphicFramePr>
        <p:xfrm>
          <a:off x="3117850" y="2871788"/>
          <a:ext cx="2636838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3" name="Equation" r:id="rId11" imgW="609480" imgH="228600" progId="Equation.DSMT4">
                  <p:embed/>
                </p:oleObj>
              </mc:Choice>
              <mc:Fallback>
                <p:oleObj name="Equation" r:id="rId11" imgW="609480" imgH="2286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7850" y="2871788"/>
                        <a:ext cx="2636838" cy="987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21" name="Object 17"/>
          <p:cNvGraphicFramePr>
            <a:graphicFrameLocks noChangeAspect="1"/>
          </p:cNvGraphicFramePr>
          <p:nvPr/>
        </p:nvGraphicFramePr>
        <p:xfrm>
          <a:off x="5727700" y="4625975"/>
          <a:ext cx="371475" cy="96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4" name="Equation" r:id="rId13" imgW="152280" imgH="393480" progId="Equation.DSMT4">
                  <p:embed/>
                </p:oleObj>
              </mc:Choice>
              <mc:Fallback>
                <p:oleObj name="Equation" r:id="rId13" imgW="152280" imgH="39348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7700" y="4625975"/>
                        <a:ext cx="371475" cy="960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24" name="Object 20"/>
          <p:cNvGraphicFramePr>
            <a:graphicFrameLocks noChangeAspect="1"/>
          </p:cNvGraphicFramePr>
          <p:nvPr/>
        </p:nvGraphicFramePr>
        <p:xfrm>
          <a:off x="5629275" y="4646613"/>
          <a:ext cx="557213" cy="960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5" name="Equation" r:id="rId15" imgW="228600" imgH="393480" progId="Equation.DSMT4">
                  <p:embed/>
                </p:oleObj>
              </mc:Choice>
              <mc:Fallback>
                <p:oleObj name="Equation" r:id="rId15" imgW="228600" imgH="39348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9275" y="4646613"/>
                        <a:ext cx="557213" cy="960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28" name="Object 24"/>
          <p:cNvGraphicFramePr>
            <a:graphicFrameLocks noChangeAspect="1"/>
          </p:cNvGraphicFramePr>
          <p:nvPr/>
        </p:nvGraphicFramePr>
        <p:xfrm>
          <a:off x="5607050" y="4624388"/>
          <a:ext cx="525463" cy="960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6" name="Equation" r:id="rId17" imgW="215640" imgH="393480" progId="Equation.DSMT4">
                  <p:embed/>
                </p:oleObj>
              </mc:Choice>
              <mc:Fallback>
                <p:oleObj name="Equation" r:id="rId17" imgW="215640" imgH="393480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7050" y="4624388"/>
                        <a:ext cx="525463" cy="960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215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4" grpId="0"/>
      <p:bldP spid="21514" grpId="1"/>
      <p:bldP spid="21516" grpId="0"/>
      <p:bldP spid="21516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400"/>
              <a:t>Найдите значение выражения:</a:t>
            </a:r>
          </a:p>
        </p:txBody>
      </p:sp>
      <p:graphicFrame>
        <p:nvGraphicFramePr>
          <p:cNvPr id="24579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3579813" y="2746375"/>
          <a:ext cx="2109787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9" name="Equation" r:id="rId3" imgW="457200" imgH="203040" progId="Equation.DSMT4">
                  <p:embed/>
                </p:oleObj>
              </mc:Choice>
              <mc:Fallback>
                <p:oleObj name="Equation" r:id="rId3" imgW="457200" imgH="203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9813" y="2746375"/>
                        <a:ext cx="2109787" cy="938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2781300" y="4926013"/>
            <a:ext cx="2736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Правильный ответ: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5684838" y="4738688"/>
            <a:ext cx="83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/>
              <a:t>32</a:t>
            </a:r>
          </a:p>
        </p:txBody>
      </p:sp>
      <p:graphicFrame>
        <p:nvGraphicFramePr>
          <p:cNvPr id="24582" name="Object 6"/>
          <p:cNvGraphicFramePr>
            <a:graphicFrameLocks noChangeAspect="1"/>
          </p:cNvGraphicFramePr>
          <p:nvPr/>
        </p:nvGraphicFramePr>
        <p:xfrm>
          <a:off x="4159250" y="2436813"/>
          <a:ext cx="771525" cy="159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0" name="Equation" r:id="rId5" imgW="203040" imgH="419040" progId="Equation.DSMT4">
                  <p:embed/>
                </p:oleObj>
              </mc:Choice>
              <mc:Fallback>
                <p:oleObj name="Equation" r:id="rId5" imgW="203040" imgH="4190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9250" y="2436813"/>
                        <a:ext cx="771525" cy="159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5688013" y="4759325"/>
            <a:ext cx="83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/>
              <a:t>81</a:t>
            </a:r>
          </a:p>
        </p:txBody>
      </p:sp>
      <p:graphicFrame>
        <p:nvGraphicFramePr>
          <p:cNvPr id="24584" name="Object 8"/>
          <p:cNvGraphicFramePr>
            <a:graphicFrameLocks noChangeAspect="1"/>
          </p:cNvGraphicFramePr>
          <p:nvPr/>
        </p:nvGraphicFramePr>
        <p:xfrm>
          <a:off x="3519488" y="2820988"/>
          <a:ext cx="1933575" cy="83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1" name="Equation" r:id="rId7" imgW="469800" imgH="203040" progId="Equation.DSMT4">
                  <p:embed/>
                </p:oleObj>
              </mc:Choice>
              <mc:Fallback>
                <p:oleObj name="Equation" r:id="rId7" imgW="469800" imgH="2030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9488" y="2820988"/>
                        <a:ext cx="1933575" cy="833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5707063" y="4778375"/>
            <a:ext cx="83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/>
              <a:t>64</a:t>
            </a:r>
          </a:p>
        </p:txBody>
      </p:sp>
      <p:graphicFrame>
        <p:nvGraphicFramePr>
          <p:cNvPr id="24586" name="Object 10"/>
          <p:cNvGraphicFramePr>
            <a:graphicFrameLocks noChangeAspect="1"/>
          </p:cNvGraphicFramePr>
          <p:nvPr/>
        </p:nvGraphicFramePr>
        <p:xfrm>
          <a:off x="3424238" y="2578100"/>
          <a:ext cx="2279650" cy="145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2" name="Equation" r:id="rId9" imgW="736560" imgH="469800" progId="Equation.DSMT4">
                  <p:embed/>
                </p:oleObj>
              </mc:Choice>
              <mc:Fallback>
                <p:oleObj name="Equation" r:id="rId9" imgW="736560" imgH="4698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4238" y="2578100"/>
                        <a:ext cx="2279650" cy="1454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5678488" y="4703763"/>
            <a:ext cx="7794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/>
              <a:t>8</a:t>
            </a:r>
          </a:p>
        </p:txBody>
      </p:sp>
      <p:graphicFrame>
        <p:nvGraphicFramePr>
          <p:cNvPr id="24588" name="Object 12"/>
          <p:cNvGraphicFramePr>
            <a:graphicFrameLocks noChangeAspect="1"/>
          </p:cNvGraphicFramePr>
          <p:nvPr/>
        </p:nvGraphicFramePr>
        <p:xfrm>
          <a:off x="3657600" y="2817813"/>
          <a:ext cx="2089150" cy="93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3" name="Equation" r:id="rId11" imgW="507960" imgH="228600" progId="Equation.DSMT4">
                  <p:embed/>
                </p:oleObj>
              </mc:Choice>
              <mc:Fallback>
                <p:oleObj name="Equation" r:id="rId11" imgW="507960" imgH="2286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817813"/>
                        <a:ext cx="2089150" cy="938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5340350" y="4749800"/>
            <a:ext cx="16271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/>
              <a:t>1000</a:t>
            </a:r>
          </a:p>
        </p:txBody>
      </p:sp>
      <p:sp>
        <p:nvSpPr>
          <p:cNvPr id="24590" name="AutoShape 14">
            <a:hlinkClick r:id="" action="ppaction://hlinkshowjump?jump=endshow"/>
          </p:cNvPr>
          <p:cNvSpPr>
            <a:spLocks noChangeArrowheads="1"/>
          </p:cNvSpPr>
          <p:nvPr/>
        </p:nvSpPr>
        <p:spPr bwMode="auto">
          <a:xfrm>
            <a:off x="3892550" y="6443663"/>
            <a:ext cx="1398588" cy="1873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4591" name="Text Box 15">
            <a:hlinkClick r:id="" action="ppaction://hlinkshowjump?jump=endshow"/>
          </p:cNvPr>
          <p:cNvSpPr txBox="1">
            <a:spLocks noChangeArrowheads="1"/>
          </p:cNvSpPr>
          <p:nvPr/>
        </p:nvSpPr>
        <p:spPr bwMode="auto">
          <a:xfrm>
            <a:off x="4222750" y="6389688"/>
            <a:ext cx="7588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200" u="sng">
                <a:solidFill>
                  <a:schemeClr val="bg1"/>
                </a:solidFill>
                <a:latin typeface="Tahoma" pitchFamily="34" charset="0"/>
              </a:rPr>
              <a:t>Закрыть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/>
      <p:bldP spid="24581" grpId="1"/>
      <p:bldP spid="24583" grpId="0"/>
      <p:bldP spid="24583" grpId="1"/>
      <p:bldP spid="24585" grpId="0"/>
      <p:bldP spid="24585" grpId="1"/>
      <p:bldP spid="24587" grpId="0"/>
      <p:bldP spid="24587" grpId="1"/>
      <p:bldP spid="24589" grpId="0"/>
      <p:bldP spid="24590" grpId="0" animBg="1"/>
    </p:bldLst>
  </p:timing>
</p:sld>
</file>

<file path=ppt/theme/theme1.xml><?xml version="1.0" encoding="utf-8"?>
<a:theme xmlns:a="http://schemas.openxmlformats.org/drawingml/2006/main" name="Профиль">
  <a:themeElements>
    <a:clrScheme name="Профиль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Профиль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рофиль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иль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237</TotalTime>
  <Words>79</Words>
  <Application>Microsoft Office PowerPoint</Application>
  <PresentationFormat>Экран (4:3)</PresentationFormat>
  <Paragraphs>41</Paragraphs>
  <Slides>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Tahoma</vt:lpstr>
      <vt:lpstr>Times New Roman</vt:lpstr>
      <vt:lpstr>Verdana</vt:lpstr>
      <vt:lpstr>Wingdings</vt:lpstr>
      <vt:lpstr>Профиль</vt:lpstr>
      <vt:lpstr>Equation</vt:lpstr>
      <vt:lpstr>Свойства степени с целым показателем</vt:lpstr>
      <vt:lpstr>Представьте выражение в виде степени:</vt:lpstr>
      <vt:lpstr>Представьте выражение в виде степени:</vt:lpstr>
      <vt:lpstr>Представьте выражение в виде степени:</vt:lpstr>
      <vt:lpstr>Найдите значение выражения:</vt:lpstr>
      <vt:lpstr>Найдите значение выражения: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Свойства степени с целым показателем</dc:title>
  <dc:subject>Алгебра 8 класс</dc:subject>
  <dc:creator>www.mathvaz.ru</dc:creator>
  <cp:lastModifiedBy>Пользователь Windows</cp:lastModifiedBy>
  <cp:revision>12</cp:revision>
  <cp:lastPrinted>1601-01-01T00:00:00Z</cp:lastPrinted>
  <dcterms:created xsi:type="dcterms:W3CDTF">1601-01-01T00:00:00Z</dcterms:created>
  <dcterms:modified xsi:type="dcterms:W3CDTF">2019-05-20T11:59:06Z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