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6" r:id="rId2"/>
    <p:sldId id="259" r:id="rId3"/>
    <p:sldId id="260" r:id="rId4"/>
    <p:sldId id="261" r:id="rId5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00CC00"/>
    <a:srgbClr val="FF82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/>
    <p:restoredTop sz="94600"/>
  </p:normalViewPr>
  <p:slideViewPr>
    <p:cSldViewPr snapToGrid="0"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65" name="Group 21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6161" name="Freeform 17" descr="CITTEXT"/>
            <p:cNvSpPr>
              <a:spLocks/>
            </p:cNvSpPr>
            <p:nvPr/>
          </p:nvSpPr>
          <p:spPr bwMode="auto">
            <a:xfrm>
              <a:off x="0" y="0"/>
              <a:ext cx="1824" cy="4320"/>
            </a:xfrm>
            <a:custGeom>
              <a:avLst/>
              <a:gdLst/>
              <a:ahLst/>
              <a:cxnLst>
                <a:cxn ang="0">
                  <a:pos x="0" y="3840"/>
                </a:cxn>
                <a:cxn ang="0">
                  <a:pos x="0" y="0"/>
                </a:cxn>
                <a:cxn ang="0">
                  <a:pos x="1824" y="0"/>
                </a:cxn>
                <a:cxn ang="0">
                  <a:pos x="583" y="3840"/>
                </a:cxn>
                <a:cxn ang="0">
                  <a:pos x="0" y="3840"/>
                </a:cxn>
              </a:cxnLst>
              <a:rect l="0" t="0" r="r" b="b"/>
              <a:pathLst>
                <a:path w="1824" h="3840">
                  <a:moveTo>
                    <a:pt x="0" y="3840"/>
                  </a:moveTo>
                  <a:lnTo>
                    <a:pt x="0" y="0"/>
                  </a:lnTo>
                  <a:lnTo>
                    <a:pt x="1824" y="0"/>
                  </a:lnTo>
                  <a:cubicBezTo>
                    <a:pt x="74" y="1204"/>
                    <a:pt x="465" y="3655"/>
                    <a:pt x="583" y="3840"/>
                  </a:cubicBezTo>
                  <a:cubicBezTo>
                    <a:pt x="291" y="3840"/>
                    <a:pt x="0" y="3840"/>
                    <a:pt x="0" y="3840"/>
                  </a:cubicBezTo>
                  <a:close/>
                </a:path>
              </a:pathLst>
            </a:cu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51" name="Rectangle 7"/>
            <p:cNvSpPr>
              <a:spLocks noChangeArrowheads="1"/>
            </p:cNvSpPr>
            <p:nvPr/>
          </p:nvSpPr>
          <p:spPr bwMode="ltGray">
            <a:xfrm>
              <a:off x="1008" y="0"/>
              <a:ext cx="4752" cy="24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pic>
          <p:nvPicPr>
            <p:cNvPr id="6152" name="Picture 8" descr="CITBANND"/>
            <p:cNvPicPr>
              <a:picLocks noChangeAspect="1" noChangeArrowheads="1"/>
            </p:cNvPicPr>
            <p:nvPr/>
          </p:nvPicPr>
          <p:blipFill>
            <a:blip r:embed="rId3" cstate="print"/>
            <a:srcRect l="30666" r="5334" b="86667"/>
            <a:stretch>
              <a:fillRect/>
            </a:stretch>
          </p:blipFill>
          <p:spPr bwMode="auto">
            <a:xfrm>
              <a:off x="1584" y="0"/>
              <a:ext cx="4176" cy="87"/>
            </a:xfrm>
            <a:prstGeom prst="rect">
              <a:avLst/>
            </a:prstGeom>
            <a:noFill/>
          </p:spPr>
        </p:pic>
        <p:sp>
          <p:nvSpPr>
            <p:cNvPr id="6153" name="Rectangle 9"/>
            <p:cNvSpPr>
              <a:spLocks noChangeArrowheads="1"/>
            </p:cNvSpPr>
            <p:nvPr/>
          </p:nvSpPr>
          <p:spPr bwMode="auto">
            <a:xfrm>
              <a:off x="1008" y="240"/>
              <a:ext cx="4752" cy="4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6164" name="Group 20"/>
            <p:cNvGrpSpPr>
              <a:grpSpLocks/>
            </p:cNvGrpSpPr>
            <p:nvPr userDrawn="1"/>
          </p:nvGrpSpPr>
          <p:grpSpPr bwMode="auto">
            <a:xfrm>
              <a:off x="0" y="2256"/>
              <a:ext cx="3642" cy="94"/>
              <a:chOff x="0" y="2256"/>
              <a:chExt cx="3642" cy="94"/>
            </a:xfrm>
          </p:grpSpPr>
          <p:sp>
            <p:nvSpPr>
              <p:cNvPr id="6154" name="Freeform 10"/>
              <p:cNvSpPr>
                <a:spLocks/>
              </p:cNvSpPr>
              <p:nvPr/>
            </p:nvSpPr>
            <p:spPr bwMode="auto">
              <a:xfrm>
                <a:off x="0" y="2310"/>
                <a:ext cx="3642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642" y="0"/>
                  </a:cxn>
                </a:cxnLst>
                <a:rect l="0" t="0" r="r" b="b"/>
                <a:pathLst>
                  <a:path w="3642" h="1">
                    <a:moveTo>
                      <a:pt x="0" y="0"/>
                    </a:moveTo>
                    <a:lnTo>
                      <a:pt x="3642" y="0"/>
                    </a:ln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6159" name="Group 15"/>
              <p:cNvGrpSpPr>
                <a:grpSpLocks/>
              </p:cNvGrpSpPr>
              <p:nvPr/>
            </p:nvGrpSpPr>
            <p:grpSpPr bwMode="auto">
              <a:xfrm>
                <a:off x="960" y="2256"/>
                <a:ext cx="1678" cy="94"/>
                <a:chOff x="419" y="1193"/>
                <a:chExt cx="1678" cy="94"/>
              </a:xfrm>
            </p:grpSpPr>
            <p:sp>
              <p:nvSpPr>
                <p:cNvPr id="6155" name="Oval 11"/>
                <p:cNvSpPr>
                  <a:spLocks noChangeArrowheads="1"/>
                </p:cNvSpPr>
                <p:nvPr userDrawn="1"/>
              </p:nvSpPr>
              <p:spPr bwMode="auto">
                <a:xfrm>
                  <a:off x="419" y="1193"/>
                  <a:ext cx="94" cy="94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shade val="60784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156" name="Oval 12"/>
                <p:cNvSpPr>
                  <a:spLocks noChangeArrowheads="1"/>
                </p:cNvSpPr>
                <p:nvPr userDrawn="1"/>
              </p:nvSpPr>
              <p:spPr bwMode="auto">
                <a:xfrm>
                  <a:off x="947" y="1193"/>
                  <a:ext cx="94" cy="94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shade val="60784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157" name="Oval 13"/>
                <p:cNvSpPr>
                  <a:spLocks noChangeArrowheads="1"/>
                </p:cNvSpPr>
                <p:nvPr userDrawn="1"/>
              </p:nvSpPr>
              <p:spPr bwMode="auto">
                <a:xfrm>
                  <a:off x="1475" y="1193"/>
                  <a:ext cx="94" cy="94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shade val="60784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158" name="Oval 14"/>
                <p:cNvSpPr>
                  <a:spLocks noChangeArrowheads="1"/>
                </p:cNvSpPr>
                <p:nvPr userDrawn="1"/>
              </p:nvSpPr>
              <p:spPr bwMode="auto">
                <a:xfrm>
                  <a:off x="2003" y="1193"/>
                  <a:ext cx="94" cy="94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shade val="60784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</p:grpSp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0574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40386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C514AD2-AA59-4924-AA2D-BF1BC9AD880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build="p">
        <p:tmplLst>
          <p:tmpl lvl="1">
            <p:tnLst>
              <p:par>
                <p:cTn presetID="44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14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14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614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614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5A414E-DCD5-4589-B244-999D486D68E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362700" y="609600"/>
            <a:ext cx="1943100" cy="5638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609600"/>
            <a:ext cx="5676900" cy="5638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7B8798-EBF7-4D12-8BB9-F666A161E81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5F2173-F0C3-4226-B290-62356644084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3C52CB-E8F1-469E-9403-5FA76ED1C6E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33400" y="2133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495800" y="2133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582A73-0FAC-4700-9917-7F605134CAE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FE2C57-AF6A-40B8-8EEA-2AC1CEEA0D7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A404B1-5DBA-4DBE-B93C-A085A38F34C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519061-024F-44E6-815D-720A37E5DA5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B5797F-E3AC-41C5-A48E-56BB9C4603A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CACC7D-EE98-413A-B847-736029429F7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9" name="Group 15"/>
          <p:cNvGrpSpPr>
            <a:grpSpLocks/>
          </p:cNvGrpSpPr>
          <p:nvPr/>
        </p:nvGrpSpPr>
        <p:grpSpPr bwMode="auto">
          <a:xfrm>
            <a:off x="152400" y="0"/>
            <a:ext cx="8991600" cy="6858000"/>
            <a:chOff x="96" y="0"/>
            <a:chExt cx="5664" cy="4320"/>
          </a:xfrm>
        </p:grpSpPr>
        <p:sp>
          <p:nvSpPr>
            <p:cNvPr id="1031" name="Rectangle 7"/>
            <p:cNvSpPr>
              <a:spLocks noChangeArrowheads="1"/>
            </p:cNvSpPr>
            <p:nvPr userDrawn="1"/>
          </p:nvSpPr>
          <p:spPr bwMode="ltGray">
            <a:xfrm>
              <a:off x="1008" y="0"/>
              <a:ext cx="4752" cy="24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pic>
          <p:nvPicPr>
            <p:cNvPr id="1032" name="Picture 8" descr="CITBANND"/>
            <p:cNvPicPr>
              <a:picLocks noChangeAspect="1" noChangeArrowheads="1"/>
            </p:cNvPicPr>
            <p:nvPr userDrawn="1"/>
          </p:nvPicPr>
          <p:blipFill>
            <a:blip r:embed="rId13" cstate="print"/>
            <a:srcRect l="30666" r="5334" b="86667"/>
            <a:stretch>
              <a:fillRect/>
            </a:stretch>
          </p:blipFill>
          <p:spPr bwMode="auto">
            <a:xfrm>
              <a:off x="1584" y="0"/>
              <a:ext cx="4176" cy="87"/>
            </a:xfrm>
            <a:prstGeom prst="rect">
              <a:avLst/>
            </a:prstGeom>
            <a:noFill/>
          </p:spPr>
        </p:pic>
        <p:sp>
          <p:nvSpPr>
            <p:cNvPr id="1033" name="Rectangle 9"/>
            <p:cNvSpPr>
              <a:spLocks noChangeArrowheads="1"/>
            </p:cNvSpPr>
            <p:nvPr userDrawn="1"/>
          </p:nvSpPr>
          <p:spPr bwMode="auto">
            <a:xfrm>
              <a:off x="1008" y="240"/>
              <a:ext cx="4752" cy="4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34" name="Freeform 10"/>
            <p:cNvSpPr>
              <a:spLocks/>
            </p:cNvSpPr>
            <p:nvPr userDrawn="1"/>
          </p:nvSpPr>
          <p:spPr bwMode="auto">
            <a:xfrm>
              <a:off x="96" y="1248"/>
              <a:ext cx="4320" cy="3072"/>
            </a:xfrm>
            <a:custGeom>
              <a:avLst/>
              <a:gdLst/>
              <a:ahLst/>
              <a:cxnLst>
                <a:cxn ang="0">
                  <a:pos x="0" y="3264"/>
                </a:cxn>
                <a:cxn ang="0">
                  <a:pos x="0" y="0"/>
                </a:cxn>
                <a:cxn ang="0">
                  <a:pos x="4320" y="0"/>
                </a:cxn>
              </a:cxnLst>
              <a:rect l="0" t="0" r="r" b="b"/>
              <a:pathLst>
                <a:path w="4320" h="3264">
                  <a:moveTo>
                    <a:pt x="0" y="3264"/>
                  </a:moveTo>
                  <a:lnTo>
                    <a:pt x="0" y="0"/>
                  </a:lnTo>
                  <a:lnTo>
                    <a:pt x="4320" y="0"/>
                  </a:lnTo>
                </a:path>
              </a:pathLst>
            </a:custGeom>
            <a:noFill/>
            <a:ln w="952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35" name="Oval 11"/>
            <p:cNvSpPr>
              <a:spLocks noChangeArrowheads="1"/>
            </p:cNvSpPr>
            <p:nvPr userDrawn="1"/>
          </p:nvSpPr>
          <p:spPr bwMode="auto">
            <a:xfrm>
              <a:off x="419" y="1193"/>
              <a:ext cx="94" cy="9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60784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36" name="Oval 12"/>
            <p:cNvSpPr>
              <a:spLocks noChangeArrowheads="1"/>
            </p:cNvSpPr>
            <p:nvPr userDrawn="1"/>
          </p:nvSpPr>
          <p:spPr bwMode="auto">
            <a:xfrm>
              <a:off x="947" y="1193"/>
              <a:ext cx="94" cy="9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60784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37" name="Oval 13"/>
            <p:cNvSpPr>
              <a:spLocks noChangeArrowheads="1"/>
            </p:cNvSpPr>
            <p:nvPr userDrawn="1"/>
          </p:nvSpPr>
          <p:spPr bwMode="auto">
            <a:xfrm>
              <a:off x="1475" y="1193"/>
              <a:ext cx="94" cy="9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60784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38" name="Oval 14"/>
            <p:cNvSpPr>
              <a:spLocks noChangeArrowheads="1"/>
            </p:cNvSpPr>
            <p:nvPr userDrawn="1"/>
          </p:nvSpPr>
          <p:spPr bwMode="auto">
            <a:xfrm>
              <a:off x="2003" y="1193"/>
              <a:ext cx="94" cy="9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60784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2133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334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cs typeface="+mn-cs"/>
              </a:defRPr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71800" y="6400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cs typeface="+mn-cs"/>
              </a:defRPr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400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cs typeface="+mn-cs"/>
              </a:defRPr>
            </a:lvl1pPr>
          </a:lstStyle>
          <a:p>
            <a:fld id="{98626C9F-8A73-4099-AD83-937BDDE95C91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  <p:bldP spid="1027" grpId="0" build="p">
        <p:tmplLst>
          <p:tmpl lvl="1">
            <p:tnLst>
              <p:par>
                <p:cTn presetID="44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ahom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ahom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ahom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7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4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12" Type="http://schemas.openxmlformats.org/officeDocument/2006/relationships/image" Target="../media/image1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10.bin"/><Relationship Id="rId5" Type="http://schemas.openxmlformats.org/officeDocument/2006/relationships/oleObject" Target="../embeddings/oleObject7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9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12" Type="http://schemas.openxmlformats.org/officeDocument/2006/relationships/image" Target="../media/image1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5.wmf"/><Relationship Id="rId11" Type="http://schemas.openxmlformats.org/officeDocument/2006/relationships/oleObject" Target="../embeddings/oleObject15.bin"/><Relationship Id="rId5" Type="http://schemas.openxmlformats.org/officeDocument/2006/relationships/oleObject" Target="../embeddings/oleObject12.bin"/><Relationship Id="rId10" Type="http://schemas.openxmlformats.org/officeDocument/2006/relationships/image" Target="../media/image17.wmf"/><Relationship Id="rId4" Type="http://schemas.openxmlformats.org/officeDocument/2006/relationships/image" Target="../media/image14.wmf"/><Relationship Id="rId9" Type="http://schemas.openxmlformats.org/officeDocument/2006/relationships/oleObject" Target="../embeddings/oleObject1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3" name="Picture 5" descr="solnz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549275"/>
            <a:ext cx="1692275" cy="1793875"/>
          </a:xfrm>
          <a:prstGeom prst="rect">
            <a:avLst/>
          </a:prstGeom>
          <a:noFill/>
        </p:spPr>
      </p:pic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ru-RU"/>
              <a:t>Степень с отрицательным показателем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/>
              <a:t>Задания для устного счета</a:t>
            </a:r>
          </a:p>
          <a:p>
            <a:r>
              <a:rPr lang="ru-RU"/>
              <a:t>Упражнение 17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ChangeArrowheads="1"/>
          </p:cNvSpPr>
          <p:nvPr/>
        </p:nvSpPr>
        <p:spPr bwMode="auto">
          <a:xfrm rot="255181">
            <a:off x="2897188" y="3273425"/>
            <a:ext cx="1706562" cy="1239838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CC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9939" name="Rectangle 3"/>
          <p:cNvSpPr>
            <a:spLocks noChangeArrowheads="1"/>
          </p:cNvSpPr>
          <p:nvPr/>
        </p:nvSpPr>
        <p:spPr bwMode="auto">
          <a:xfrm rot="-189132">
            <a:off x="4518025" y="2971800"/>
            <a:ext cx="1317625" cy="1844675"/>
          </a:xfrm>
          <a:prstGeom prst="rect">
            <a:avLst/>
          </a:prstGeom>
          <a:solidFill>
            <a:srgbClr val="FF6600"/>
          </a:solidFill>
          <a:ln w="952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39940" name="Object 4"/>
          <p:cNvGraphicFramePr>
            <a:graphicFrameLocks noChangeAspect="1"/>
          </p:cNvGraphicFramePr>
          <p:nvPr/>
        </p:nvGraphicFramePr>
        <p:xfrm>
          <a:off x="3076575" y="3373438"/>
          <a:ext cx="2516188" cy="1146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6" name="Equation" r:id="rId3" imgW="863280" imgH="393480" progId="Equation.DSMT4">
                  <p:embed/>
                </p:oleObj>
              </mc:Choice>
              <mc:Fallback>
                <p:oleObj name="Equation" r:id="rId3" imgW="863280" imgH="39348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6575" y="3373438"/>
                        <a:ext cx="2516188" cy="1146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41" name="Object 5"/>
          <p:cNvGraphicFramePr>
            <a:graphicFrameLocks noChangeAspect="1"/>
          </p:cNvGraphicFramePr>
          <p:nvPr/>
        </p:nvGraphicFramePr>
        <p:xfrm>
          <a:off x="3270250" y="3430588"/>
          <a:ext cx="1933575" cy="1031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7" name="Equation" r:id="rId5" imgW="736560" imgH="393480" progId="Equation.DSMT4">
                  <p:embed/>
                </p:oleObj>
              </mc:Choice>
              <mc:Fallback>
                <p:oleObj name="Equation" r:id="rId5" imgW="736560" imgH="3934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0250" y="3430588"/>
                        <a:ext cx="1933575" cy="1031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42" name="Object 6"/>
          <p:cNvGraphicFramePr>
            <a:graphicFrameLocks noChangeAspect="1"/>
          </p:cNvGraphicFramePr>
          <p:nvPr/>
        </p:nvGraphicFramePr>
        <p:xfrm>
          <a:off x="3257550" y="3398838"/>
          <a:ext cx="2014538" cy="1038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8" name="Equation" r:id="rId7" imgW="761760" imgH="393480" progId="Equation.DSMT4">
                  <p:embed/>
                </p:oleObj>
              </mc:Choice>
              <mc:Fallback>
                <p:oleObj name="Equation" r:id="rId7" imgW="761760" imgH="39348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57550" y="3398838"/>
                        <a:ext cx="2014538" cy="1038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943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/>
              <a:t>Вычислите:</a:t>
            </a:r>
          </a:p>
        </p:txBody>
      </p:sp>
      <p:graphicFrame>
        <p:nvGraphicFramePr>
          <p:cNvPr id="39944" name="Object 8"/>
          <p:cNvGraphicFramePr>
            <a:graphicFrameLocks noGrp="1" noChangeAspect="1"/>
          </p:cNvGraphicFramePr>
          <p:nvPr>
            <p:ph idx="1"/>
          </p:nvPr>
        </p:nvGraphicFramePr>
        <p:xfrm>
          <a:off x="3136900" y="3335338"/>
          <a:ext cx="2257425" cy="1128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9" name="Equation" r:id="rId9" imgW="787320" imgH="393480" progId="Equation.DSMT4">
                  <p:embed/>
                </p:oleObj>
              </mc:Choice>
              <mc:Fallback>
                <p:oleObj name="Equation" r:id="rId9" imgW="787320" imgH="39348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6900" y="3335338"/>
                        <a:ext cx="2257425" cy="11287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45" name="Object 9"/>
          <p:cNvGraphicFramePr>
            <a:graphicFrameLocks noChangeAspect="1"/>
          </p:cNvGraphicFramePr>
          <p:nvPr/>
        </p:nvGraphicFramePr>
        <p:xfrm>
          <a:off x="3163888" y="3287713"/>
          <a:ext cx="2259012" cy="1146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50" name="Equation" r:id="rId11" imgW="774360" imgH="393480" progId="Equation.DSMT4">
                  <p:embed/>
                </p:oleObj>
              </mc:Choice>
              <mc:Fallback>
                <p:oleObj name="Equation" r:id="rId11" imgW="774360" imgH="39348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63888" y="3287713"/>
                        <a:ext cx="2259012" cy="1146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946" name="Rectangle 10"/>
          <p:cNvSpPr>
            <a:spLocks noChangeArrowheads="1"/>
          </p:cNvSpPr>
          <p:nvPr/>
        </p:nvSpPr>
        <p:spPr bwMode="auto">
          <a:xfrm>
            <a:off x="4597400" y="3224213"/>
            <a:ext cx="1366838" cy="1406525"/>
          </a:xfrm>
          <a:prstGeom prst="rect">
            <a:avLst/>
          </a:prstGeom>
          <a:solidFill>
            <a:srgbClr val="FF822D"/>
          </a:solidFill>
          <a:ln w="9525">
            <a:solidFill>
              <a:srgbClr val="00CC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>
                <a:solidFill>
                  <a:srgbClr val="00CC00"/>
                </a:solidFill>
              </a:rPr>
              <a:t>Правильный </a:t>
            </a:r>
          </a:p>
          <a:p>
            <a:pPr algn="ctr"/>
            <a:r>
              <a:rPr lang="ru-RU">
                <a:solidFill>
                  <a:srgbClr val="00CC00"/>
                </a:solidFill>
              </a:rPr>
              <a:t>ответ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" dur="500"/>
                                        <p:tgtEl>
                                          <p:spTgt spid="399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399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2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99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99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99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9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6" dur="500"/>
                                        <p:tgtEl>
                                          <p:spTgt spid="399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399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42" presetClass="entr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99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99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99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"/>
                            </p:stCondLst>
                            <p:childTnLst>
                              <p:par>
                                <p:cTn id="4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9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xit" presetSubtype="4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6" dur="500"/>
                                        <p:tgtEl>
                                          <p:spTgt spid="399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1" dur="500"/>
                                        <p:tgtEl>
                                          <p:spTgt spid="399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42" presetClass="entr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99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99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99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500"/>
                            </p:stCondLst>
                            <p:childTnLst>
                              <p:par>
                                <p:cTn id="6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39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xit" presetSubtype="4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6" dur="500"/>
                                        <p:tgtEl>
                                          <p:spTgt spid="399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399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42" presetClass="entr" presetSubtype="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399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99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99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500"/>
                            </p:stCondLst>
                            <p:childTnLst>
                              <p:par>
                                <p:cTn id="8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39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2" presetClass="exit" presetSubtype="4" fill="hold" grpId="8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86" dur="500"/>
                                        <p:tgtEl>
                                          <p:spTgt spid="399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6" grpId="0" animBg="1"/>
      <p:bldP spid="39946" grpId="1" animBg="1"/>
      <p:bldP spid="39946" grpId="2" animBg="1"/>
      <p:bldP spid="39946" grpId="3" animBg="1"/>
      <p:bldP spid="39946" grpId="4" animBg="1"/>
      <p:bldP spid="39946" grpId="5" animBg="1"/>
      <p:bldP spid="39946" grpId="6" animBg="1"/>
      <p:bldP spid="39946" grpId="7" animBg="1"/>
      <p:bldP spid="39946" grpId="8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1214438" y="2924175"/>
            <a:ext cx="3132137" cy="2152650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CC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4356100" y="2924175"/>
            <a:ext cx="2960688" cy="2139950"/>
          </a:xfrm>
          <a:prstGeom prst="rect">
            <a:avLst/>
          </a:prstGeom>
          <a:solidFill>
            <a:srgbClr val="FF6600"/>
          </a:solidFill>
          <a:ln w="952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40964" name="Object 4"/>
          <p:cNvGraphicFramePr>
            <a:graphicFrameLocks noChangeAspect="1"/>
          </p:cNvGraphicFramePr>
          <p:nvPr/>
        </p:nvGraphicFramePr>
        <p:xfrm>
          <a:off x="2492375" y="3302000"/>
          <a:ext cx="2663825" cy="1368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0" name="Equation" r:id="rId3" imgW="914400" imgH="469800" progId="Equation.DSMT4">
                  <p:embed/>
                </p:oleObj>
              </mc:Choice>
              <mc:Fallback>
                <p:oleObj name="Equation" r:id="rId3" imgW="914400" imgH="4698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2375" y="3302000"/>
                        <a:ext cx="2663825" cy="1368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65" name="Object 5"/>
          <p:cNvGraphicFramePr>
            <a:graphicFrameLocks noChangeAspect="1"/>
          </p:cNvGraphicFramePr>
          <p:nvPr/>
        </p:nvGraphicFramePr>
        <p:xfrm>
          <a:off x="2770188" y="3430588"/>
          <a:ext cx="2368550" cy="116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1" name="Equation" r:id="rId5" imgW="952200" imgH="469800" progId="Equation.DSMT4">
                  <p:embed/>
                </p:oleObj>
              </mc:Choice>
              <mc:Fallback>
                <p:oleObj name="Equation" r:id="rId5" imgW="952200" imgH="4698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0188" y="3430588"/>
                        <a:ext cx="2368550" cy="1168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66" name="Object 6"/>
          <p:cNvGraphicFramePr>
            <a:graphicFrameLocks noChangeAspect="1"/>
          </p:cNvGraphicFramePr>
          <p:nvPr/>
        </p:nvGraphicFramePr>
        <p:xfrm>
          <a:off x="2744788" y="3378200"/>
          <a:ext cx="2551112" cy="1238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2" name="Equation" r:id="rId7" imgW="965160" imgH="469800" progId="Equation.DSMT4">
                  <p:embed/>
                </p:oleObj>
              </mc:Choice>
              <mc:Fallback>
                <p:oleObj name="Equation" r:id="rId7" imgW="965160" imgH="4698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4788" y="3378200"/>
                        <a:ext cx="2551112" cy="1238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67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/>
              <a:t>Вычислите:</a:t>
            </a:r>
          </a:p>
        </p:txBody>
      </p:sp>
      <p:graphicFrame>
        <p:nvGraphicFramePr>
          <p:cNvPr id="40968" name="Object 8"/>
          <p:cNvGraphicFramePr>
            <a:graphicFrameLocks noGrp="1" noChangeAspect="1"/>
          </p:cNvGraphicFramePr>
          <p:nvPr>
            <p:ph idx="1"/>
          </p:nvPr>
        </p:nvGraphicFramePr>
        <p:xfrm>
          <a:off x="2936875" y="3452813"/>
          <a:ext cx="2255838" cy="109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3" name="Equation" r:id="rId9" imgW="965160" imgH="469800" progId="Equation.DSMT4">
                  <p:embed/>
                </p:oleObj>
              </mc:Choice>
              <mc:Fallback>
                <p:oleObj name="Equation" r:id="rId9" imgW="965160" imgH="46980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36875" y="3452813"/>
                        <a:ext cx="2255838" cy="1098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69" name="Object 9"/>
          <p:cNvGraphicFramePr>
            <a:graphicFrameLocks noChangeAspect="1"/>
          </p:cNvGraphicFramePr>
          <p:nvPr/>
        </p:nvGraphicFramePr>
        <p:xfrm>
          <a:off x="2554288" y="3340100"/>
          <a:ext cx="2740025" cy="1368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4" name="Equation" r:id="rId11" imgW="939600" imgH="469800" progId="Equation.DSMT4">
                  <p:embed/>
                </p:oleObj>
              </mc:Choice>
              <mc:Fallback>
                <p:oleObj name="Equation" r:id="rId11" imgW="939600" imgH="46980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4288" y="3340100"/>
                        <a:ext cx="2740025" cy="1368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70" name="Rectangle 10"/>
          <p:cNvSpPr>
            <a:spLocks noChangeArrowheads="1"/>
          </p:cNvSpPr>
          <p:nvPr/>
        </p:nvSpPr>
        <p:spPr bwMode="auto">
          <a:xfrm>
            <a:off x="4503738" y="3116263"/>
            <a:ext cx="2616200" cy="1733550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CC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>
                <a:solidFill>
                  <a:srgbClr val="FF6600"/>
                </a:solidFill>
              </a:rPr>
              <a:t>Правильный </a:t>
            </a:r>
          </a:p>
          <a:p>
            <a:pPr algn="ctr"/>
            <a:r>
              <a:rPr lang="ru-RU" sz="2400">
                <a:solidFill>
                  <a:srgbClr val="FF6600"/>
                </a:solidFill>
              </a:rPr>
              <a:t>ответ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" dur="500"/>
                                        <p:tgtEl>
                                          <p:spTgt spid="409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409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2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09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09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09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6" dur="500"/>
                                        <p:tgtEl>
                                          <p:spTgt spid="409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409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42" presetClass="entr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09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09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9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"/>
                            </p:stCondLst>
                            <p:childTnLst>
                              <p:par>
                                <p:cTn id="4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0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xit" presetSubtype="4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6" dur="500"/>
                                        <p:tgtEl>
                                          <p:spTgt spid="409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1" dur="500"/>
                                        <p:tgtEl>
                                          <p:spTgt spid="409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42" presetClass="entr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09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09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09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500"/>
                            </p:stCondLst>
                            <p:childTnLst>
                              <p:par>
                                <p:cTn id="6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40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xit" presetSubtype="4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6" dur="500"/>
                                        <p:tgtEl>
                                          <p:spTgt spid="409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409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42" presetClass="entr" presetSubtype="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409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09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09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500"/>
                            </p:stCondLst>
                            <p:childTnLst>
                              <p:par>
                                <p:cTn id="8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40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2" presetClass="exit" presetSubtype="4" fill="hold" grpId="8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86" dur="500"/>
                                        <p:tgtEl>
                                          <p:spTgt spid="409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70" grpId="0" animBg="1"/>
      <p:bldP spid="40970" grpId="1" animBg="1"/>
      <p:bldP spid="40970" grpId="2" animBg="1"/>
      <p:bldP spid="40970" grpId="3" animBg="1"/>
      <p:bldP spid="40970" grpId="4" animBg="1"/>
      <p:bldP spid="40970" grpId="5" animBg="1"/>
      <p:bldP spid="40970" grpId="6" animBg="1"/>
      <p:bldP spid="40970" grpId="7" animBg="1"/>
      <p:bldP spid="40970" grpId="8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1214438" y="2924175"/>
            <a:ext cx="3132137" cy="2152650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CC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4356100" y="2924175"/>
            <a:ext cx="2960688" cy="2139950"/>
          </a:xfrm>
          <a:prstGeom prst="rect">
            <a:avLst/>
          </a:prstGeom>
          <a:solidFill>
            <a:srgbClr val="FF6600"/>
          </a:solidFill>
          <a:ln w="952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41988" name="Object 4"/>
          <p:cNvGraphicFramePr>
            <a:graphicFrameLocks noChangeAspect="1"/>
          </p:cNvGraphicFramePr>
          <p:nvPr/>
        </p:nvGraphicFramePr>
        <p:xfrm>
          <a:off x="1519238" y="3309938"/>
          <a:ext cx="3533775" cy="1347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4" name="Equation" r:id="rId3" imgW="1231560" imgH="469800" progId="Equation.DSMT4">
                  <p:embed/>
                </p:oleObj>
              </mc:Choice>
              <mc:Fallback>
                <p:oleObj name="Equation" r:id="rId3" imgW="1231560" imgH="4698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9238" y="3309938"/>
                        <a:ext cx="3533775" cy="1347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89" name="Object 5"/>
          <p:cNvGraphicFramePr>
            <a:graphicFrameLocks noChangeAspect="1"/>
          </p:cNvGraphicFramePr>
          <p:nvPr/>
        </p:nvGraphicFramePr>
        <p:xfrm>
          <a:off x="2165350" y="3438525"/>
          <a:ext cx="2716213" cy="1165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5" name="Equation" r:id="rId5" imgW="1091880" imgH="469800" progId="Equation.DSMT4">
                  <p:embed/>
                </p:oleObj>
              </mc:Choice>
              <mc:Fallback>
                <p:oleObj name="Equation" r:id="rId5" imgW="1091880" imgH="4698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5350" y="3438525"/>
                        <a:ext cx="2716213" cy="1165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90" name="Object 6"/>
          <p:cNvGraphicFramePr>
            <a:graphicFrameLocks noChangeAspect="1"/>
          </p:cNvGraphicFramePr>
          <p:nvPr/>
        </p:nvGraphicFramePr>
        <p:xfrm>
          <a:off x="2720975" y="3390900"/>
          <a:ext cx="2214563" cy="1239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6" name="Equation" r:id="rId7" imgW="838080" imgH="469800" progId="Equation.DSMT4">
                  <p:embed/>
                </p:oleObj>
              </mc:Choice>
              <mc:Fallback>
                <p:oleObj name="Equation" r:id="rId7" imgW="838080" imgH="4698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20975" y="3390900"/>
                        <a:ext cx="2214563" cy="1239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991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/>
              <a:t>Выполните действия:</a:t>
            </a:r>
          </a:p>
        </p:txBody>
      </p:sp>
      <p:graphicFrame>
        <p:nvGraphicFramePr>
          <p:cNvPr id="41992" name="Object 8"/>
          <p:cNvGraphicFramePr>
            <a:graphicFrameLocks noGrp="1" noChangeAspect="1"/>
          </p:cNvGraphicFramePr>
          <p:nvPr>
            <p:ph idx="1"/>
          </p:nvPr>
        </p:nvGraphicFramePr>
        <p:xfrm>
          <a:off x="2819400" y="3470275"/>
          <a:ext cx="2279650" cy="1095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7" name="Equation" r:id="rId9" imgW="977760" imgH="469800" progId="Equation.DSMT4">
                  <p:embed/>
                </p:oleObj>
              </mc:Choice>
              <mc:Fallback>
                <p:oleObj name="Equation" r:id="rId9" imgW="977760" imgH="46980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3470275"/>
                        <a:ext cx="2279650" cy="1095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93" name="Object 9"/>
          <p:cNvGraphicFramePr>
            <a:graphicFrameLocks noChangeAspect="1"/>
          </p:cNvGraphicFramePr>
          <p:nvPr/>
        </p:nvGraphicFramePr>
        <p:xfrm>
          <a:off x="1539875" y="3367088"/>
          <a:ext cx="3521075" cy="1312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8" name="Equation" r:id="rId11" imgW="1257120" imgH="469800" progId="Equation.DSMT4">
                  <p:embed/>
                </p:oleObj>
              </mc:Choice>
              <mc:Fallback>
                <p:oleObj name="Equation" r:id="rId11" imgW="1257120" imgH="46980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9875" y="3367088"/>
                        <a:ext cx="3521075" cy="1312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994" name="Rectangle 10"/>
          <p:cNvSpPr>
            <a:spLocks noChangeArrowheads="1"/>
          </p:cNvSpPr>
          <p:nvPr/>
        </p:nvSpPr>
        <p:spPr bwMode="auto">
          <a:xfrm>
            <a:off x="4503738" y="3116263"/>
            <a:ext cx="2616200" cy="1733550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CC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>
                <a:solidFill>
                  <a:srgbClr val="FF6600"/>
                </a:solidFill>
              </a:rPr>
              <a:t>Правильный </a:t>
            </a:r>
          </a:p>
          <a:p>
            <a:pPr algn="ctr"/>
            <a:r>
              <a:rPr lang="ru-RU" sz="2400">
                <a:solidFill>
                  <a:srgbClr val="FF6600"/>
                </a:solidFill>
              </a:rPr>
              <a:t>ответ</a:t>
            </a:r>
          </a:p>
        </p:txBody>
      </p:sp>
      <p:sp>
        <p:nvSpPr>
          <p:cNvPr id="41995" name="AutoShape 11">
            <a:hlinkClick r:id="" action="ppaction://hlinkshowjump?jump=endshow"/>
          </p:cNvPr>
          <p:cNvSpPr>
            <a:spLocks noChangeArrowheads="1"/>
          </p:cNvSpPr>
          <p:nvPr/>
        </p:nvSpPr>
        <p:spPr bwMode="auto">
          <a:xfrm>
            <a:off x="3892550" y="6443663"/>
            <a:ext cx="1398588" cy="18732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1996" name="Text Box 12">
            <a:hlinkClick r:id="" action="ppaction://hlinkshowjump?jump=endshow"/>
          </p:cNvPr>
          <p:cNvSpPr txBox="1">
            <a:spLocks noChangeArrowheads="1"/>
          </p:cNvSpPr>
          <p:nvPr/>
        </p:nvSpPr>
        <p:spPr bwMode="auto">
          <a:xfrm>
            <a:off x="4222750" y="6389688"/>
            <a:ext cx="7588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1200" u="sng">
                <a:solidFill>
                  <a:schemeClr val="bg1"/>
                </a:solidFill>
              </a:rPr>
              <a:t>Закрыть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" dur="500"/>
                                        <p:tgtEl>
                                          <p:spTgt spid="419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419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2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19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19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19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1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6" dur="500"/>
                                        <p:tgtEl>
                                          <p:spTgt spid="419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419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42" presetClass="entr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19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19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19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"/>
                            </p:stCondLst>
                            <p:childTnLst>
                              <p:par>
                                <p:cTn id="4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1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xit" presetSubtype="4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6" dur="500"/>
                                        <p:tgtEl>
                                          <p:spTgt spid="419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1" dur="500"/>
                                        <p:tgtEl>
                                          <p:spTgt spid="419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42" presetClass="entr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19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19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19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500"/>
                            </p:stCondLst>
                            <p:childTnLst>
                              <p:par>
                                <p:cTn id="6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41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xit" presetSubtype="4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6" dur="500"/>
                                        <p:tgtEl>
                                          <p:spTgt spid="419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419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42" presetClass="entr" presetSubtype="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419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19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19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500"/>
                            </p:stCondLst>
                            <p:childTnLst>
                              <p:par>
                                <p:cTn id="8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41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2" presetClass="exit" presetSubtype="4" fill="hold" grpId="8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86" dur="500"/>
                                        <p:tgtEl>
                                          <p:spTgt spid="419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41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41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94" grpId="0" animBg="1"/>
      <p:bldP spid="41994" grpId="1" animBg="1"/>
      <p:bldP spid="41994" grpId="2" animBg="1"/>
      <p:bldP spid="41994" grpId="3" animBg="1"/>
      <p:bldP spid="41994" grpId="4" animBg="1"/>
      <p:bldP spid="41994" grpId="5" animBg="1"/>
      <p:bldP spid="41994" grpId="6" animBg="1"/>
      <p:bldP spid="41994" grpId="7" animBg="1"/>
      <p:bldP spid="41994" grpId="8" animBg="1"/>
      <p:bldP spid="41995" grpId="0" animBg="1"/>
    </p:bldLst>
  </p:timing>
</p:sld>
</file>

<file path=ppt/theme/theme1.xml><?xml version="1.0" encoding="utf-8"?>
<a:theme xmlns:a="http://schemas.openxmlformats.org/drawingml/2006/main" name="Шаблон макета «Цитрусовый»">
  <a:themeElements>
    <a:clrScheme name="Шаблон макета «Цитрусовый» 2">
      <a:dk1>
        <a:srgbClr val="000000"/>
      </a:dk1>
      <a:lt1>
        <a:srgbClr val="FFFFFF"/>
      </a:lt1>
      <a:dk2>
        <a:srgbClr val="000000"/>
      </a:dk2>
      <a:lt2>
        <a:srgbClr val="777777"/>
      </a:lt2>
      <a:accent1>
        <a:srgbClr val="00CC00"/>
      </a:accent1>
      <a:accent2>
        <a:srgbClr val="FF822D"/>
      </a:accent2>
      <a:accent3>
        <a:srgbClr val="FFFFFF"/>
      </a:accent3>
      <a:accent4>
        <a:srgbClr val="000000"/>
      </a:accent4>
      <a:accent5>
        <a:srgbClr val="AAE2AA"/>
      </a:accent5>
      <a:accent6>
        <a:srgbClr val="E77528"/>
      </a:accent6>
      <a:hlink>
        <a:srgbClr val="FF63B1"/>
      </a:hlink>
      <a:folHlink>
        <a:srgbClr val="B2B2B2"/>
      </a:folHlink>
    </a:clrScheme>
    <a:fontScheme name="Шаблон макета «Цитрусовый»">
      <a:majorFont>
        <a:latin typeface="Tahoma"/>
        <a:ea typeface=""/>
        <a:cs typeface="Tahoma"/>
      </a:majorFont>
      <a:minorFont>
        <a:latin typeface="Tahoma"/>
        <a:ea typeface=""/>
        <a:cs typeface="Taho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Шаблон макета «Цитрусовый» 1">
        <a:dk1>
          <a:srgbClr val="FC6600"/>
        </a:dk1>
        <a:lt1>
          <a:srgbClr val="C6FE82"/>
        </a:lt1>
        <a:dk2>
          <a:srgbClr val="FFFFFF"/>
        </a:dk2>
        <a:lt2>
          <a:srgbClr val="000000"/>
        </a:lt2>
        <a:accent1>
          <a:srgbClr val="00CC00"/>
        </a:accent1>
        <a:accent2>
          <a:srgbClr val="FF822D"/>
        </a:accent2>
        <a:accent3>
          <a:srgbClr val="DFFEC1"/>
        </a:accent3>
        <a:accent4>
          <a:srgbClr val="D75600"/>
        </a:accent4>
        <a:accent5>
          <a:srgbClr val="AAE2AA"/>
        </a:accent5>
        <a:accent6>
          <a:srgbClr val="E77528"/>
        </a:accent6>
        <a:hlink>
          <a:srgbClr val="FF63B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макета «Цитрусовый» 2">
        <a:dk1>
          <a:srgbClr val="000000"/>
        </a:dk1>
        <a:lt1>
          <a:srgbClr val="FFFFFF"/>
        </a:lt1>
        <a:dk2>
          <a:srgbClr val="000000"/>
        </a:dk2>
        <a:lt2>
          <a:srgbClr val="777777"/>
        </a:lt2>
        <a:accent1>
          <a:srgbClr val="00CC00"/>
        </a:accent1>
        <a:accent2>
          <a:srgbClr val="FF822D"/>
        </a:accent2>
        <a:accent3>
          <a:srgbClr val="FFFFFF"/>
        </a:accent3>
        <a:accent4>
          <a:srgbClr val="000000"/>
        </a:accent4>
        <a:accent5>
          <a:srgbClr val="AAE2AA"/>
        </a:accent5>
        <a:accent6>
          <a:srgbClr val="E77528"/>
        </a:accent6>
        <a:hlink>
          <a:srgbClr val="FF63B1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макета «Цитрусовый» 3">
        <a:dk1>
          <a:srgbClr val="000000"/>
        </a:dk1>
        <a:lt1>
          <a:srgbClr val="FFFFFF"/>
        </a:lt1>
        <a:dk2>
          <a:srgbClr val="000000"/>
        </a:dk2>
        <a:lt2>
          <a:srgbClr val="4D4D4D"/>
        </a:lt2>
        <a:accent1>
          <a:srgbClr val="C0C0C0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макета «Цитрусовый» 4">
        <a:dk1>
          <a:srgbClr val="000000"/>
        </a:dk1>
        <a:lt1>
          <a:srgbClr val="FFFFFF"/>
        </a:lt1>
        <a:dk2>
          <a:srgbClr val="000000"/>
        </a:dk2>
        <a:lt2>
          <a:srgbClr val="777777"/>
        </a:lt2>
        <a:accent1>
          <a:srgbClr val="72CE86"/>
        </a:accent1>
        <a:accent2>
          <a:srgbClr val="F6B070"/>
        </a:accent2>
        <a:accent3>
          <a:srgbClr val="FFFFFF"/>
        </a:accent3>
        <a:accent4>
          <a:srgbClr val="000000"/>
        </a:accent4>
        <a:accent5>
          <a:srgbClr val="BCE3C3"/>
        </a:accent5>
        <a:accent6>
          <a:srgbClr val="DF9F65"/>
        </a:accent6>
        <a:hlink>
          <a:srgbClr val="EB9DC4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макета «Цитрусовый» 5">
        <a:dk1>
          <a:srgbClr val="000000"/>
        </a:dk1>
        <a:lt1>
          <a:srgbClr val="FFFFFF"/>
        </a:lt1>
        <a:dk2>
          <a:srgbClr val="000000"/>
        </a:dk2>
        <a:lt2>
          <a:srgbClr val="777777"/>
        </a:lt2>
        <a:accent1>
          <a:srgbClr val="F58F91"/>
        </a:accent1>
        <a:accent2>
          <a:srgbClr val="CE7162"/>
        </a:accent2>
        <a:accent3>
          <a:srgbClr val="FFFFFF"/>
        </a:accent3>
        <a:accent4>
          <a:srgbClr val="000000"/>
        </a:accent4>
        <a:accent5>
          <a:srgbClr val="F9C6C7"/>
        </a:accent5>
        <a:accent6>
          <a:srgbClr val="BA6658"/>
        </a:accent6>
        <a:hlink>
          <a:srgbClr val="F6CA7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макета «Цитрусовый» 6">
        <a:dk1>
          <a:srgbClr val="000000"/>
        </a:dk1>
        <a:lt1>
          <a:srgbClr val="FFFFFF"/>
        </a:lt1>
        <a:dk2>
          <a:srgbClr val="000000"/>
        </a:dk2>
        <a:lt2>
          <a:srgbClr val="777777"/>
        </a:lt2>
        <a:accent1>
          <a:srgbClr val="FAB774"/>
        </a:accent1>
        <a:accent2>
          <a:srgbClr val="CBACD4"/>
        </a:accent2>
        <a:accent3>
          <a:srgbClr val="FFFFFF"/>
        </a:accent3>
        <a:accent4>
          <a:srgbClr val="000000"/>
        </a:accent4>
        <a:accent5>
          <a:srgbClr val="FCD8BC"/>
        </a:accent5>
        <a:accent6>
          <a:srgbClr val="B89BC0"/>
        </a:accent6>
        <a:hlink>
          <a:srgbClr val="C2EB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макета «Цитрусовый» 7">
        <a:dk1>
          <a:srgbClr val="3B6147"/>
        </a:dk1>
        <a:lt1>
          <a:srgbClr val="CED5E8"/>
        </a:lt1>
        <a:dk2>
          <a:srgbClr val="FFFFFF"/>
        </a:dk2>
        <a:lt2>
          <a:srgbClr val="777777"/>
        </a:lt2>
        <a:accent1>
          <a:srgbClr val="FEA868"/>
        </a:accent1>
        <a:accent2>
          <a:srgbClr val="9AA8D0"/>
        </a:accent2>
        <a:accent3>
          <a:srgbClr val="E3E7F2"/>
        </a:accent3>
        <a:accent4>
          <a:srgbClr val="31523B"/>
        </a:accent4>
        <a:accent5>
          <a:srgbClr val="FED1B9"/>
        </a:accent5>
        <a:accent6>
          <a:srgbClr val="8B98BC"/>
        </a:accent6>
        <a:hlink>
          <a:srgbClr val="9CE157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макета «Цитрусовый» 8">
        <a:dk1>
          <a:srgbClr val="2C395E"/>
        </a:dk1>
        <a:lt1>
          <a:srgbClr val="8798C7"/>
        </a:lt1>
        <a:dk2>
          <a:srgbClr val="FFFFFF"/>
        </a:dk2>
        <a:lt2>
          <a:srgbClr val="000000"/>
        </a:lt2>
        <a:accent1>
          <a:srgbClr val="FEE168"/>
        </a:accent1>
        <a:accent2>
          <a:srgbClr val="BAE482"/>
        </a:accent2>
        <a:accent3>
          <a:srgbClr val="C3CAE0"/>
        </a:accent3>
        <a:accent4>
          <a:srgbClr val="242F4F"/>
        </a:accent4>
        <a:accent5>
          <a:srgbClr val="FEEEB9"/>
        </a:accent5>
        <a:accent6>
          <a:srgbClr val="A8CF75"/>
        </a:accent6>
        <a:hlink>
          <a:srgbClr val="EFAD6B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 макета «Цитрусовый»</Template>
  <TotalTime>250</TotalTime>
  <Words>24</Words>
  <Application>Microsoft Office PowerPoint</Application>
  <PresentationFormat>Экран (4:3)</PresentationFormat>
  <Paragraphs>13</Paragraphs>
  <Slides>4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7" baseType="lpstr">
      <vt:lpstr>Tahoma</vt:lpstr>
      <vt:lpstr>Шаблон макета «Цитрусовый»</vt:lpstr>
      <vt:lpstr>Equation</vt:lpstr>
      <vt:lpstr>Степень с отрицательным показателем</vt:lpstr>
      <vt:lpstr>Вычислите:</vt:lpstr>
      <vt:lpstr>Вычислите:</vt:lpstr>
      <vt:lpstr>Выполните действия: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Степень с отрицательным показателем</dc:title>
  <dc:subject>Алгебра 8 класс</dc:subject>
  <dc:creator>www.mathvaz.ru</dc:creator>
  <cp:lastModifiedBy>Пользователь Windows</cp:lastModifiedBy>
  <cp:revision>23</cp:revision>
  <dcterms:created xsi:type="dcterms:W3CDTF">2006-08-30T05:38:31Z</dcterms:created>
  <dcterms:modified xsi:type="dcterms:W3CDTF">2019-05-20T11:58:38Z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TC010690001049</vt:lpwstr>
  </property>
</Properties>
</file>