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78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32B8E69-B48C-4DB9-87D5-1D683B56BB4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8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431C2-D008-4257-8DA3-71D71B95CD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0AF61-1C2A-4C32-8205-6E22235111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22960-2713-4651-9D55-0701F68C57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019EA-0BB8-4B1E-B592-89A1ED1B55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C75CB-6A74-4A63-BD5D-002C6FAA25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97ADB-4203-4D7F-B8A5-867E924961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496A8-C396-469A-A362-B1A93C476C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AD546-9918-49F0-9150-052888701B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ACA29-970A-4F2F-8406-C266615AB7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6E95-7188-4404-B3E6-CF76AE3032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614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4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4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615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15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47A01BAF-FD4D-410A-A8C4-9B24EBFD409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Квадратное уравнение и его корни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Задания для устного счета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Упражнение 10                                     </a:t>
            </a:r>
          </a:p>
          <a:p>
            <a:pPr>
              <a:lnSpc>
                <a:spcPct val="90000"/>
              </a:lnSpc>
            </a:pPr>
            <a:endParaRPr lang="ru-RU" sz="1800" dirty="0"/>
          </a:p>
          <a:p>
            <a:pPr>
              <a:lnSpc>
                <a:spcPct val="90000"/>
              </a:lnSpc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951038" y="3794125"/>
            <a:ext cx="5937250" cy="973138"/>
          </a:xfrm>
          <a:prstGeom prst="rect">
            <a:avLst/>
          </a:prstGeom>
          <a:solidFill>
            <a:srgbClr val="8787AF"/>
          </a:solidFill>
          <a:ln w="9525">
            <a:solidFill>
              <a:srgbClr val="8787A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377950" y="3802063"/>
            <a:ext cx="5937250" cy="973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Является ли уравнение квадратным?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667000" y="3657600"/>
          <a:ext cx="4008438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Equation" r:id="rId3" imgW="698400" imgH="203040" progId="Equation.DSMT4">
                  <p:embed/>
                </p:oleObj>
              </mc:Choice>
              <mc:Fallback>
                <p:oleObj name="Equation" r:id="rId3" imgW="6984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57600"/>
                        <a:ext cx="4008438" cy="1211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342900" y="3060700"/>
            <a:ext cx="1709738" cy="1719263"/>
            <a:chOff x="416" y="2147"/>
            <a:chExt cx="1077" cy="1083"/>
          </a:xfrm>
        </p:grpSpPr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416" y="2147"/>
              <a:ext cx="1077" cy="108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WordArt 9"/>
            <p:cNvSpPr>
              <a:spLocks noChangeArrowheads="1" noChangeShapeType="1" noTextEdit="1"/>
            </p:cNvSpPr>
            <p:nvPr/>
          </p:nvSpPr>
          <p:spPr bwMode="auto">
            <a:xfrm rot="-309665">
              <a:off x="624" y="2496"/>
              <a:ext cx="291" cy="40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Д</a:t>
              </a:r>
            </a:p>
          </p:txBody>
        </p:sp>
        <p:sp>
          <p:nvSpPr>
            <p:cNvPr id="15370" name="WordArt 10"/>
            <p:cNvSpPr>
              <a:spLocks noChangeArrowheads="1" noChangeShapeType="1" noTextEdit="1"/>
            </p:cNvSpPr>
            <p:nvPr/>
          </p:nvSpPr>
          <p:spPr bwMode="auto">
            <a:xfrm rot="1172597">
              <a:off x="960" y="2544"/>
              <a:ext cx="207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5371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200" y="2352"/>
              <a:ext cx="84" cy="52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30954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!</a:t>
              </a:r>
            </a:p>
          </p:txBody>
        </p:sp>
      </p:grpSp>
      <p:grpSp>
        <p:nvGrpSpPr>
          <p:cNvPr id="15381" name="Group 21"/>
          <p:cNvGrpSpPr>
            <a:grpSpLocks/>
          </p:cNvGrpSpPr>
          <p:nvPr/>
        </p:nvGrpSpPr>
        <p:grpSpPr bwMode="auto">
          <a:xfrm>
            <a:off x="7215188" y="3328988"/>
            <a:ext cx="1709737" cy="1719262"/>
            <a:chOff x="4453" y="1374"/>
            <a:chExt cx="1077" cy="1083"/>
          </a:xfrm>
        </p:grpSpPr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4453" y="1374"/>
              <a:ext cx="1077" cy="1083"/>
            </a:xfrm>
            <a:prstGeom prst="ellipse">
              <a:avLst/>
            </a:prstGeom>
            <a:solidFill>
              <a:srgbClr val="8787A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0" name="Text Box 20"/>
            <p:cNvSpPr txBox="1">
              <a:spLocks noChangeArrowheads="1"/>
            </p:cNvSpPr>
            <p:nvPr/>
          </p:nvSpPr>
          <p:spPr bwMode="auto">
            <a:xfrm rot="791955">
              <a:off x="4810" y="1385"/>
              <a:ext cx="436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15379" name="WordArt 19"/>
            <p:cNvSpPr>
              <a:spLocks noChangeArrowheads="1" noChangeShapeType="1" noTextEdit="1"/>
            </p:cNvSpPr>
            <p:nvPr/>
          </p:nvSpPr>
          <p:spPr bwMode="auto">
            <a:xfrm rot="-897206">
              <a:off x="4827" y="2058"/>
              <a:ext cx="504" cy="29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674388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Нет</a:t>
              </a:r>
            </a:p>
          </p:txBody>
        </p:sp>
      </p:grpSp>
      <p:graphicFrame>
        <p:nvGraphicFramePr>
          <p:cNvPr id="15385" name="Object 25"/>
          <p:cNvGraphicFramePr>
            <a:graphicFrameLocks noChangeAspect="1"/>
          </p:cNvGraphicFramePr>
          <p:nvPr/>
        </p:nvGraphicFramePr>
        <p:xfrm>
          <a:off x="2203450" y="3605213"/>
          <a:ext cx="4810125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Equation" r:id="rId5" imgW="838080" imgH="203040" progId="Equation.DSMT4">
                  <p:embed/>
                </p:oleObj>
              </mc:Choice>
              <mc:Fallback>
                <p:oleObj name="Equation" r:id="rId5" imgW="838080" imgH="2030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3605213"/>
                        <a:ext cx="4810125" cy="121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1958975" y="3800475"/>
            <a:ext cx="5937250" cy="973138"/>
          </a:xfrm>
          <a:prstGeom prst="rect">
            <a:avLst/>
          </a:prstGeom>
          <a:solidFill>
            <a:srgbClr val="8787AF"/>
          </a:solidFill>
          <a:ln w="9525">
            <a:solidFill>
              <a:srgbClr val="8787A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390" name="Group 30"/>
          <p:cNvGrpSpPr>
            <a:grpSpLocks/>
          </p:cNvGrpSpPr>
          <p:nvPr/>
        </p:nvGrpSpPr>
        <p:grpSpPr bwMode="auto">
          <a:xfrm>
            <a:off x="7223125" y="3335338"/>
            <a:ext cx="1709738" cy="1719262"/>
            <a:chOff x="4453" y="1374"/>
            <a:chExt cx="1077" cy="1083"/>
          </a:xfrm>
        </p:grpSpPr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4453" y="1374"/>
              <a:ext cx="1077" cy="1083"/>
            </a:xfrm>
            <a:prstGeom prst="ellipse">
              <a:avLst/>
            </a:prstGeom>
            <a:solidFill>
              <a:srgbClr val="8787A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2" name="Text Box 32"/>
            <p:cNvSpPr txBox="1">
              <a:spLocks noChangeArrowheads="1"/>
            </p:cNvSpPr>
            <p:nvPr/>
          </p:nvSpPr>
          <p:spPr bwMode="auto">
            <a:xfrm rot="791955">
              <a:off x="4810" y="1385"/>
              <a:ext cx="436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15393" name="WordArt 33"/>
            <p:cNvSpPr>
              <a:spLocks noChangeArrowheads="1" noChangeShapeType="1" noTextEdit="1"/>
            </p:cNvSpPr>
            <p:nvPr/>
          </p:nvSpPr>
          <p:spPr bwMode="auto">
            <a:xfrm rot="-897206">
              <a:off x="4827" y="2058"/>
              <a:ext cx="504" cy="29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674388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Нет</a:t>
              </a:r>
            </a:p>
          </p:txBody>
        </p:sp>
      </p:grpSp>
      <p:graphicFrame>
        <p:nvGraphicFramePr>
          <p:cNvPr id="15394" name="Object 34"/>
          <p:cNvGraphicFramePr>
            <a:graphicFrameLocks noGrp="1" noChangeAspect="1"/>
          </p:cNvGraphicFramePr>
          <p:nvPr>
            <p:ph idx="1"/>
          </p:nvPr>
        </p:nvGraphicFramePr>
        <p:xfrm>
          <a:off x="2274888" y="3633788"/>
          <a:ext cx="4794250" cy="13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1" name="Equation" r:id="rId7" imgW="927000" imgH="253800" progId="Equation.DSMT4">
                  <p:embed/>
                </p:oleObj>
              </mc:Choice>
              <mc:Fallback>
                <p:oleObj name="Equation" r:id="rId7" imgW="927000" imgH="2538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3633788"/>
                        <a:ext cx="4794250" cy="1312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377950" y="3802063"/>
            <a:ext cx="5937250" cy="973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397" name="Group 37"/>
          <p:cNvGrpSpPr>
            <a:grpSpLocks/>
          </p:cNvGrpSpPr>
          <p:nvPr/>
        </p:nvGrpSpPr>
        <p:grpSpPr bwMode="auto">
          <a:xfrm>
            <a:off x="342900" y="3060700"/>
            <a:ext cx="1709738" cy="1719263"/>
            <a:chOff x="416" y="2147"/>
            <a:chExt cx="1077" cy="1083"/>
          </a:xfrm>
        </p:grpSpPr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416" y="2147"/>
              <a:ext cx="1077" cy="108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9" name="WordArt 39"/>
            <p:cNvSpPr>
              <a:spLocks noChangeArrowheads="1" noChangeShapeType="1" noTextEdit="1"/>
            </p:cNvSpPr>
            <p:nvPr/>
          </p:nvSpPr>
          <p:spPr bwMode="auto">
            <a:xfrm rot="-309665">
              <a:off x="624" y="2496"/>
              <a:ext cx="291" cy="40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Д</a:t>
              </a:r>
            </a:p>
          </p:txBody>
        </p:sp>
        <p:sp>
          <p:nvSpPr>
            <p:cNvPr id="15400" name="WordArt 40"/>
            <p:cNvSpPr>
              <a:spLocks noChangeArrowheads="1" noChangeShapeType="1" noTextEdit="1"/>
            </p:cNvSpPr>
            <p:nvPr/>
          </p:nvSpPr>
          <p:spPr bwMode="auto">
            <a:xfrm rot="1172597">
              <a:off x="960" y="2544"/>
              <a:ext cx="207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5401" name="WordArt 41"/>
            <p:cNvSpPr>
              <a:spLocks noChangeArrowheads="1" noChangeShapeType="1" noTextEdit="1"/>
            </p:cNvSpPr>
            <p:nvPr/>
          </p:nvSpPr>
          <p:spPr bwMode="auto">
            <a:xfrm>
              <a:off x="1200" y="2352"/>
              <a:ext cx="84" cy="52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30954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!</a:t>
              </a:r>
            </a:p>
          </p:txBody>
        </p:sp>
      </p:grpSp>
      <p:graphicFrame>
        <p:nvGraphicFramePr>
          <p:cNvPr id="15402" name="Object 42"/>
          <p:cNvGraphicFramePr>
            <a:graphicFrameLocks noChangeAspect="1"/>
          </p:cNvGraphicFramePr>
          <p:nvPr/>
        </p:nvGraphicFramePr>
        <p:xfrm>
          <a:off x="2312988" y="3708400"/>
          <a:ext cx="48990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2" name="Equation" r:id="rId9" imgW="965160" imgH="203040" progId="Equation.DSMT4">
                  <p:embed/>
                </p:oleObj>
              </mc:Choice>
              <mc:Fallback>
                <p:oleObj name="Equation" r:id="rId9" imgW="965160" imgH="20304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3708400"/>
                        <a:ext cx="489902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1377950" y="3802063"/>
            <a:ext cx="5937250" cy="973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404" name="Group 44"/>
          <p:cNvGrpSpPr>
            <a:grpSpLocks/>
          </p:cNvGrpSpPr>
          <p:nvPr/>
        </p:nvGrpSpPr>
        <p:grpSpPr bwMode="auto">
          <a:xfrm>
            <a:off x="342900" y="3060700"/>
            <a:ext cx="1709738" cy="1719263"/>
            <a:chOff x="416" y="2147"/>
            <a:chExt cx="1077" cy="1083"/>
          </a:xfrm>
        </p:grpSpPr>
        <p:sp>
          <p:nvSpPr>
            <p:cNvPr id="15405" name="Oval 45"/>
            <p:cNvSpPr>
              <a:spLocks noChangeArrowheads="1"/>
            </p:cNvSpPr>
            <p:nvPr/>
          </p:nvSpPr>
          <p:spPr bwMode="auto">
            <a:xfrm>
              <a:off x="416" y="2147"/>
              <a:ext cx="1077" cy="108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6" name="WordArt 46"/>
            <p:cNvSpPr>
              <a:spLocks noChangeArrowheads="1" noChangeShapeType="1" noTextEdit="1"/>
            </p:cNvSpPr>
            <p:nvPr/>
          </p:nvSpPr>
          <p:spPr bwMode="auto">
            <a:xfrm rot="-309665">
              <a:off x="624" y="2496"/>
              <a:ext cx="291" cy="40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Д</a:t>
              </a:r>
            </a:p>
          </p:txBody>
        </p:sp>
        <p:sp>
          <p:nvSpPr>
            <p:cNvPr id="15407" name="WordArt 47"/>
            <p:cNvSpPr>
              <a:spLocks noChangeArrowheads="1" noChangeShapeType="1" noTextEdit="1"/>
            </p:cNvSpPr>
            <p:nvPr/>
          </p:nvSpPr>
          <p:spPr bwMode="auto">
            <a:xfrm rot="1172597">
              <a:off x="960" y="2544"/>
              <a:ext cx="207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5408" name="WordArt 48"/>
            <p:cNvSpPr>
              <a:spLocks noChangeArrowheads="1" noChangeShapeType="1" noTextEdit="1"/>
            </p:cNvSpPr>
            <p:nvPr/>
          </p:nvSpPr>
          <p:spPr bwMode="auto">
            <a:xfrm>
              <a:off x="1200" y="2352"/>
              <a:ext cx="84" cy="52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30954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!</a:t>
              </a:r>
            </a:p>
          </p:txBody>
        </p:sp>
      </p:grpSp>
      <p:graphicFrame>
        <p:nvGraphicFramePr>
          <p:cNvPr id="15409" name="Object 49"/>
          <p:cNvGraphicFramePr>
            <a:graphicFrameLocks noChangeAspect="1"/>
          </p:cNvGraphicFramePr>
          <p:nvPr/>
        </p:nvGraphicFramePr>
        <p:xfrm>
          <a:off x="2473325" y="3708400"/>
          <a:ext cx="457676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Equation" r:id="rId11" imgW="901440" imgH="203040" progId="Equation.DSMT4">
                  <p:embed/>
                </p:oleObj>
              </mc:Choice>
              <mc:Fallback>
                <p:oleObj name="Equation" r:id="rId11" imgW="90144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3708400"/>
                        <a:ext cx="457676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1674813" y="3794125"/>
            <a:ext cx="6213475" cy="973138"/>
          </a:xfrm>
          <a:prstGeom prst="rect">
            <a:avLst/>
          </a:prstGeom>
          <a:solidFill>
            <a:srgbClr val="8787AF"/>
          </a:solidFill>
          <a:ln w="9525">
            <a:solidFill>
              <a:srgbClr val="8787A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411" name="Group 51"/>
          <p:cNvGrpSpPr>
            <a:grpSpLocks/>
          </p:cNvGrpSpPr>
          <p:nvPr/>
        </p:nvGrpSpPr>
        <p:grpSpPr bwMode="auto">
          <a:xfrm>
            <a:off x="7215188" y="3328988"/>
            <a:ext cx="1709737" cy="1719262"/>
            <a:chOff x="4453" y="1374"/>
            <a:chExt cx="1077" cy="1083"/>
          </a:xfrm>
        </p:grpSpPr>
        <p:sp>
          <p:nvSpPr>
            <p:cNvPr id="15412" name="Oval 52"/>
            <p:cNvSpPr>
              <a:spLocks noChangeArrowheads="1"/>
            </p:cNvSpPr>
            <p:nvPr/>
          </p:nvSpPr>
          <p:spPr bwMode="auto">
            <a:xfrm>
              <a:off x="4453" y="1374"/>
              <a:ext cx="1077" cy="1083"/>
            </a:xfrm>
            <a:prstGeom prst="ellipse">
              <a:avLst/>
            </a:prstGeom>
            <a:solidFill>
              <a:srgbClr val="8787A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3" name="Text Box 53"/>
            <p:cNvSpPr txBox="1">
              <a:spLocks noChangeArrowheads="1"/>
            </p:cNvSpPr>
            <p:nvPr/>
          </p:nvSpPr>
          <p:spPr bwMode="auto">
            <a:xfrm rot="791955">
              <a:off x="4810" y="1385"/>
              <a:ext cx="436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15414" name="WordArt 54"/>
            <p:cNvSpPr>
              <a:spLocks noChangeArrowheads="1" noChangeShapeType="1" noTextEdit="1"/>
            </p:cNvSpPr>
            <p:nvPr/>
          </p:nvSpPr>
          <p:spPr bwMode="auto">
            <a:xfrm rot="-897206">
              <a:off x="4827" y="2058"/>
              <a:ext cx="504" cy="29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674388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Нет</a:t>
              </a:r>
            </a:p>
          </p:txBody>
        </p:sp>
      </p:grpSp>
      <p:graphicFrame>
        <p:nvGraphicFramePr>
          <p:cNvPr id="15415" name="Object 55"/>
          <p:cNvGraphicFramePr>
            <a:graphicFrameLocks noChangeAspect="1"/>
          </p:cNvGraphicFramePr>
          <p:nvPr/>
        </p:nvGraphicFramePr>
        <p:xfrm>
          <a:off x="1970088" y="3765550"/>
          <a:ext cx="46101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13" imgW="977760" imgH="203040" progId="Equation.DSMT4">
                  <p:embed/>
                </p:oleObj>
              </mc:Choice>
              <mc:Fallback>
                <p:oleObj name="Equation" r:id="rId13" imgW="977760" imgH="20304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3765550"/>
                        <a:ext cx="461010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1377950" y="3802063"/>
            <a:ext cx="5937250" cy="973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417" name="Group 57"/>
          <p:cNvGrpSpPr>
            <a:grpSpLocks/>
          </p:cNvGrpSpPr>
          <p:nvPr/>
        </p:nvGrpSpPr>
        <p:grpSpPr bwMode="auto">
          <a:xfrm>
            <a:off x="342900" y="3060700"/>
            <a:ext cx="1709738" cy="1719263"/>
            <a:chOff x="416" y="2147"/>
            <a:chExt cx="1077" cy="1083"/>
          </a:xfrm>
        </p:grpSpPr>
        <p:sp>
          <p:nvSpPr>
            <p:cNvPr id="15418" name="Oval 58"/>
            <p:cNvSpPr>
              <a:spLocks noChangeArrowheads="1"/>
            </p:cNvSpPr>
            <p:nvPr/>
          </p:nvSpPr>
          <p:spPr bwMode="auto">
            <a:xfrm>
              <a:off x="416" y="2147"/>
              <a:ext cx="1077" cy="108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9" name="WordArt 59"/>
            <p:cNvSpPr>
              <a:spLocks noChangeArrowheads="1" noChangeShapeType="1" noTextEdit="1"/>
            </p:cNvSpPr>
            <p:nvPr/>
          </p:nvSpPr>
          <p:spPr bwMode="auto">
            <a:xfrm rot="-309665">
              <a:off x="624" y="2496"/>
              <a:ext cx="291" cy="40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Д</a:t>
              </a:r>
            </a:p>
          </p:txBody>
        </p:sp>
        <p:sp>
          <p:nvSpPr>
            <p:cNvPr id="15420" name="WordArt 60"/>
            <p:cNvSpPr>
              <a:spLocks noChangeArrowheads="1" noChangeShapeType="1" noTextEdit="1"/>
            </p:cNvSpPr>
            <p:nvPr/>
          </p:nvSpPr>
          <p:spPr bwMode="auto">
            <a:xfrm rot="1172597">
              <a:off x="960" y="2544"/>
              <a:ext cx="207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5421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1200" y="2352"/>
              <a:ext cx="84" cy="52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30954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!</a:t>
              </a:r>
            </a:p>
          </p:txBody>
        </p:sp>
      </p:grpSp>
      <p:graphicFrame>
        <p:nvGraphicFramePr>
          <p:cNvPr id="15422" name="Object 62"/>
          <p:cNvGraphicFramePr>
            <a:graphicFrameLocks noChangeAspect="1"/>
          </p:cNvGraphicFramePr>
          <p:nvPr/>
        </p:nvGraphicFramePr>
        <p:xfrm>
          <a:off x="3343275" y="3708400"/>
          <a:ext cx="28352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Equation" r:id="rId15" imgW="558720" imgH="203040" progId="Equation.DSMT4">
                  <p:embed/>
                </p:oleObj>
              </mc:Choice>
              <mc:Fallback>
                <p:oleObj name="Equation" r:id="rId15" imgW="558720" imgH="20304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3708400"/>
                        <a:ext cx="283527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1674813" y="3794125"/>
            <a:ext cx="6213475" cy="973138"/>
          </a:xfrm>
          <a:prstGeom prst="rect">
            <a:avLst/>
          </a:prstGeom>
          <a:solidFill>
            <a:srgbClr val="8787AF"/>
          </a:solidFill>
          <a:ln w="9525">
            <a:solidFill>
              <a:srgbClr val="8787A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424" name="Group 64"/>
          <p:cNvGrpSpPr>
            <a:grpSpLocks/>
          </p:cNvGrpSpPr>
          <p:nvPr/>
        </p:nvGrpSpPr>
        <p:grpSpPr bwMode="auto">
          <a:xfrm>
            <a:off x="7215188" y="3328988"/>
            <a:ext cx="1709737" cy="1719262"/>
            <a:chOff x="4453" y="1374"/>
            <a:chExt cx="1077" cy="1083"/>
          </a:xfrm>
        </p:grpSpPr>
        <p:sp>
          <p:nvSpPr>
            <p:cNvPr id="15425" name="Oval 65"/>
            <p:cNvSpPr>
              <a:spLocks noChangeArrowheads="1"/>
            </p:cNvSpPr>
            <p:nvPr/>
          </p:nvSpPr>
          <p:spPr bwMode="auto">
            <a:xfrm>
              <a:off x="4453" y="1374"/>
              <a:ext cx="1077" cy="1083"/>
            </a:xfrm>
            <a:prstGeom prst="ellipse">
              <a:avLst/>
            </a:prstGeom>
            <a:solidFill>
              <a:srgbClr val="8787A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6" name="Text Box 66"/>
            <p:cNvSpPr txBox="1">
              <a:spLocks noChangeArrowheads="1"/>
            </p:cNvSpPr>
            <p:nvPr/>
          </p:nvSpPr>
          <p:spPr bwMode="auto">
            <a:xfrm rot="791955">
              <a:off x="4810" y="1385"/>
              <a:ext cx="436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15427" name="WordArt 67"/>
            <p:cNvSpPr>
              <a:spLocks noChangeArrowheads="1" noChangeShapeType="1" noTextEdit="1"/>
            </p:cNvSpPr>
            <p:nvPr/>
          </p:nvSpPr>
          <p:spPr bwMode="auto">
            <a:xfrm rot="-897206">
              <a:off x="4827" y="2058"/>
              <a:ext cx="504" cy="29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674388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Нет</a:t>
              </a:r>
            </a:p>
          </p:txBody>
        </p:sp>
      </p:grpSp>
      <p:graphicFrame>
        <p:nvGraphicFramePr>
          <p:cNvPr id="15428" name="Object 68"/>
          <p:cNvGraphicFramePr>
            <a:graphicFrameLocks noChangeAspect="1"/>
          </p:cNvGraphicFramePr>
          <p:nvPr/>
        </p:nvGraphicFramePr>
        <p:xfrm>
          <a:off x="2808288" y="3765550"/>
          <a:ext cx="29337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6" name="Equation" r:id="rId17" imgW="622080" imgH="203040" progId="Equation.DSMT4">
                  <p:embed/>
                </p:oleObj>
              </mc:Choice>
              <mc:Fallback>
                <p:oleObj name="Equation" r:id="rId17" imgW="622080" imgH="20304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3765550"/>
                        <a:ext cx="293370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 animBg="1"/>
      <p:bldP spid="15386" grpId="1" animBg="1"/>
      <p:bldP spid="15383" grpId="0" animBg="1"/>
      <p:bldP spid="15383" grpId="1" animBg="1"/>
      <p:bldP spid="15389" grpId="0" animBg="1"/>
      <p:bldP spid="15389" grpId="1" animBg="1"/>
      <p:bldP spid="15396" grpId="0" animBg="1"/>
      <p:bldP spid="15396" grpId="1" animBg="1"/>
      <p:bldP spid="15403" grpId="0" animBg="1"/>
      <p:bldP spid="15403" grpId="1" animBg="1"/>
      <p:bldP spid="15410" grpId="0" animBg="1"/>
      <p:bldP spid="15410" grpId="1" animBg="1"/>
      <p:bldP spid="15416" grpId="0" animBg="1"/>
      <p:bldP spid="15416" grpId="1" animBg="1"/>
      <p:bldP spid="154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Найдите корни  уравнения:</a:t>
            </a:r>
          </a:p>
        </p:txBody>
      </p:sp>
      <p:graphicFrame>
        <p:nvGraphicFramePr>
          <p:cNvPr id="112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81400" y="2819400"/>
          <a:ext cx="24320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3" imgW="558720" imgH="203040" progId="Equation.DSMT4">
                  <p:embed/>
                </p:oleObj>
              </mc:Choice>
              <mc:Fallback>
                <p:oleObj name="Equation" r:id="rId3" imgW="55872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19400"/>
                        <a:ext cx="243205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657600" y="2895600"/>
          <a:ext cx="24272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5" imgW="622080" imgH="203040" progId="Equation.DSMT4">
                  <p:embed/>
                </p:oleObj>
              </mc:Choice>
              <mc:Fallback>
                <p:oleObj name="Equation" r:id="rId5" imgW="6220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242728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562600" y="4876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latin typeface="Verdana" pitchFamily="34" charset="0"/>
              </a:rPr>
              <a:t>Нет корней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3581400" y="2971800"/>
          <a:ext cx="2757488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7" imgW="749160" imgH="203040" progId="Equation.DSMT4">
                  <p:embed/>
                </p:oleObj>
              </mc:Choice>
              <mc:Fallback>
                <p:oleObj name="Equation" r:id="rId7" imgW="7491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71800"/>
                        <a:ext cx="2757488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562600" y="4724400"/>
            <a:ext cx="1382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-2; 2</a:t>
            </a:r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3581400" y="2971800"/>
          <a:ext cx="270668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9" imgW="761760" imgH="203040" progId="Equation.DSMT4">
                  <p:embed/>
                </p:oleObj>
              </mc:Choice>
              <mc:Fallback>
                <p:oleObj name="Equation" r:id="rId9" imgW="7617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71800"/>
                        <a:ext cx="2706688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4102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-10;10</a:t>
            </a:r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3429000" y="2895600"/>
          <a:ext cx="301783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1" imgW="698400" imgH="203040" progId="Equation.DSMT4">
                  <p:embed/>
                </p:oleObj>
              </mc:Choice>
              <mc:Fallback>
                <p:oleObj name="Equation" r:id="rId11" imgW="69840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95600"/>
                        <a:ext cx="3017838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638800" y="4800600"/>
            <a:ext cx="1449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-5;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69" grpId="1"/>
      <p:bldP spid="11271" grpId="0"/>
      <p:bldP spid="11271" grpId="1"/>
      <p:bldP spid="11273" grpId="0"/>
      <p:bldP spid="11273" grpId="1"/>
      <p:bldP spid="11275" grpId="0"/>
      <p:bldP spid="11275" grpId="1"/>
      <p:bldP spid="112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Найдите корни  уравнения:</a:t>
            </a: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81400" y="2906713"/>
          <a:ext cx="243205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3" imgW="698400" imgH="203040" progId="Equation.DSMT4">
                  <p:embed/>
                </p:oleObj>
              </mc:Choice>
              <mc:Fallback>
                <p:oleObj name="Equation" r:id="rId3" imgW="6984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06713"/>
                        <a:ext cx="243205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1173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0; 5</a:t>
            </a: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505200" y="2895600"/>
          <a:ext cx="30702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5" imgW="787320" imgH="203040" progId="Equation.DSMT4">
                  <p:embed/>
                </p:oleObj>
              </mc:Choice>
              <mc:Fallback>
                <p:oleObj name="Equation" r:id="rId5" imgW="78732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95600"/>
                        <a:ext cx="3070225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638800" y="47244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0; -4,5</a:t>
            </a:r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3657600" y="2971800"/>
          <a:ext cx="285115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7" imgW="774360" imgH="203040" progId="Equation.DSMT4">
                  <p:embed/>
                </p:oleObj>
              </mc:Choice>
              <mc:Fallback>
                <p:oleObj name="Equation" r:id="rId7" imgW="7743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971800"/>
                        <a:ext cx="285115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562600" y="4724400"/>
            <a:ext cx="1382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0; 2</a:t>
            </a:r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3810000" y="2971800"/>
          <a:ext cx="275113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9" imgW="774360" imgH="203040" progId="Equation.DSMT4">
                  <p:embed/>
                </p:oleObj>
              </mc:Choice>
              <mc:Fallback>
                <p:oleObj name="Equation" r:id="rId9" imgW="7743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971800"/>
                        <a:ext cx="2751138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5626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0; -10</a:t>
            </a:r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3276600" y="2895600"/>
          <a:ext cx="334645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11" imgW="774360" imgH="203040" progId="Equation.DSMT4">
                  <p:embed/>
                </p:oleObj>
              </mc:Choice>
              <mc:Fallback>
                <p:oleObj name="Equation" r:id="rId11" imgW="77436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95600"/>
                        <a:ext cx="3346450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638800" y="4800600"/>
            <a:ext cx="1449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0;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3" grpId="1"/>
      <p:bldP spid="12295" grpId="0"/>
      <p:bldP spid="12295" grpId="1"/>
      <p:bldP spid="12297" grpId="0"/>
      <p:bldP spid="12297" grpId="1"/>
      <p:bldP spid="12299" grpId="0"/>
      <p:bldP spid="12299" grpId="1"/>
      <p:bldP spid="123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Найдите корни  уравнения:</a:t>
            </a:r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713163" y="2906713"/>
          <a:ext cx="21685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2906713"/>
                        <a:ext cx="2168525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657600" y="2895600"/>
          <a:ext cx="29702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5" imgW="761760" imgH="203040" progId="Equation.DSMT4">
                  <p:embed/>
                </p:oleObj>
              </mc:Choice>
              <mc:Fallback>
                <p:oleObj name="Equation" r:id="rId5" imgW="76176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2970213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733800" y="2895600"/>
          <a:ext cx="2617788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7" imgW="711000" imgH="203040" progId="Equation.DSMT4">
                  <p:embed/>
                </p:oleObj>
              </mc:Choice>
              <mc:Fallback>
                <p:oleObj name="Equation" r:id="rId7" imgW="7110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95600"/>
                        <a:ext cx="2617788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715000" y="4800600"/>
            <a:ext cx="1382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0; 2</a:t>
            </a:r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3911600" y="2932113"/>
          <a:ext cx="24796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9" imgW="698400" imgH="203040" progId="Equation.DSMT4">
                  <p:embed/>
                </p:oleObj>
              </mc:Choice>
              <mc:Fallback>
                <p:oleObj name="Equation" r:id="rId9" imgW="69840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2932113"/>
                        <a:ext cx="247967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724275" y="2859088"/>
          <a:ext cx="268763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11" imgW="622080" imgH="203040" progId="Equation.DSMT4">
                  <p:embed/>
                </p:oleObj>
              </mc:Choice>
              <mc:Fallback>
                <p:oleObj name="Equation" r:id="rId11" imgW="62208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2859088"/>
                        <a:ext cx="2687638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5638800" y="4800600"/>
          <a:ext cx="14065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13" imgW="558720" imgH="241200" progId="Equation.DSMT4">
                  <p:embed/>
                </p:oleObj>
              </mc:Choice>
              <mc:Fallback>
                <p:oleObj name="Equation" r:id="rId13" imgW="558720" imgH="241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00600"/>
                        <a:ext cx="140652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5808663" y="4600575"/>
          <a:ext cx="1149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4600575"/>
                        <a:ext cx="11493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>
          <a:off x="5953125" y="4595813"/>
          <a:ext cx="9255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17" imgW="368280" imgH="393480" progId="Equation.DSMT4">
                  <p:embed/>
                </p:oleObj>
              </mc:Choice>
              <mc:Fallback>
                <p:oleObj name="Equation" r:id="rId17" imgW="368280" imgH="393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4595813"/>
                        <a:ext cx="9255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5656263" y="4802188"/>
          <a:ext cx="14382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19" imgW="571320" imgH="241200" progId="Equation.DSMT4">
                  <p:embed/>
                </p:oleObj>
              </mc:Choice>
              <mc:Fallback>
                <p:oleObj name="Equation" r:id="rId19" imgW="571320" imgH="2412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6263" y="4802188"/>
                        <a:ext cx="143827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9" name="AutoShape 27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40" name="Text Box 28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1" grpId="1"/>
      <p:bldP spid="13339" grpId="0" animBg="1"/>
    </p:bld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91</TotalTime>
  <Words>91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Tahoma</vt:lpstr>
      <vt:lpstr>Times New Roman</vt:lpstr>
      <vt:lpstr>Verdana</vt:lpstr>
      <vt:lpstr>Wingdings</vt:lpstr>
      <vt:lpstr>Капсулы</vt:lpstr>
      <vt:lpstr>Equation</vt:lpstr>
      <vt:lpstr>Квадратное уравнение и его корни</vt:lpstr>
      <vt:lpstr>Является ли уравнение квадратным?</vt:lpstr>
      <vt:lpstr>Найдите корни  уравнения:</vt:lpstr>
      <vt:lpstr>Найдите корни  уравнения:</vt:lpstr>
      <vt:lpstr>Найдите корни  уравнения: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Квадратное уравнение и его корни</dc:title>
  <dc:subject>Алгебра 8 класс</dc:subject>
  <dc:creator>www.mathvaz.ru</dc:creator>
  <cp:lastModifiedBy>Пользователь Windows</cp:lastModifiedBy>
  <cp:revision>10</cp:revision>
  <cp:lastPrinted>1601-01-01T00:00:00Z</cp:lastPrinted>
  <dcterms:created xsi:type="dcterms:W3CDTF">1601-01-01T00:00:00Z</dcterms:created>
  <dcterms:modified xsi:type="dcterms:W3CDTF">2019-05-20T11:55:04Z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