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73513-85DF-4707-98DF-BD898AE631E2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A6CC9-A2CA-43DC-A073-F9A060398D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ADD4B-EDF3-4F09-93D4-AD4BE65E28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50E01-5FB0-41A0-AAFF-EBF385032A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399F3-85C3-498A-B486-2BCDBEFF8A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19E42-601A-4C4D-BA97-75535E80FA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FFD36-0B43-448F-8E44-ED35BA4367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F1B6F-C264-423F-B493-C8A1F44996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1F3AE-5360-4A88-BD05-448C92596B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68C0E-12B9-4705-8D0A-F3C0BB3A2C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CC36E-E1E9-4811-8931-37F331AEA8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B3C197E-36B6-4B20-B4D5-5553115224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 Свойства числовых неравенств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Задания для устного счета</a:t>
            </a:r>
          </a:p>
          <a:p>
            <a:pPr>
              <a:lnSpc>
                <a:spcPct val="90000"/>
              </a:lnSpc>
            </a:pPr>
            <a:r>
              <a:rPr lang="ru-RU" dirty="0"/>
              <a:t>Упражнение 13                                     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981200" y="1676400"/>
            <a:ext cx="4419600" cy="44196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Прибавьте к обеим частям неравенства число</a:t>
            </a: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743200" y="1828800"/>
          <a:ext cx="27432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3" imgW="876240" imgH="406080" progId="Equation.DSMT4">
                  <p:embed/>
                </p:oleObj>
              </mc:Choice>
              <mc:Fallback>
                <p:oleObj name="Equation" r:id="rId3" imgW="87624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28800"/>
                        <a:ext cx="2743200" cy="127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514600" y="25146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406650" y="3084513"/>
          <a:ext cx="3417888" cy="135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5" imgW="1091880" imgH="431640" progId="Equation.DSMT4">
                  <p:embed/>
                </p:oleObj>
              </mc:Choice>
              <mc:Fallback>
                <p:oleObj name="Equation" r:id="rId5" imgW="109188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3084513"/>
                        <a:ext cx="3417888" cy="135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514600" y="38100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2025650" y="4452938"/>
          <a:ext cx="4332288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7" imgW="1384200" imgH="482400" progId="Equation.DSMT4">
                  <p:embed/>
                </p:oleObj>
              </mc:Choice>
              <mc:Fallback>
                <p:oleObj name="Equation" r:id="rId7" imgW="1384200" imgH="482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4452938"/>
                        <a:ext cx="4332288" cy="150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133600" y="5181600"/>
            <a:ext cx="3657600" cy="6858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25" grpId="0" animBg="1"/>
      <p:bldP spid="92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057400" y="2743200"/>
            <a:ext cx="4419600" cy="18288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Прибавьте к обеим частям неравенства число</a:t>
            </a:r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819400" y="2930525"/>
          <a:ext cx="27432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" imgW="927000" imgH="406080" progId="Equation.DSMT4">
                  <p:embed/>
                </p:oleObj>
              </mc:Choice>
              <mc:Fallback>
                <p:oleObj name="Equation" r:id="rId3" imgW="92700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30525"/>
                        <a:ext cx="2743200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2895600" y="2971800"/>
          <a:ext cx="27432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5" imgW="927000" imgH="406080" progId="Equation.DSMT4">
                  <p:embed/>
                </p:oleObj>
              </mc:Choice>
              <mc:Fallback>
                <p:oleObj name="Equation" r:id="rId5" imgW="92700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71800"/>
                        <a:ext cx="2743200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667000" y="3622675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2667000" y="2971800"/>
          <a:ext cx="3306763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7" imgW="1117440" imgH="406080" progId="Equation.DSMT4">
                  <p:embed/>
                </p:oleObj>
              </mc:Choice>
              <mc:Fallback>
                <p:oleObj name="Equation" r:id="rId7" imgW="1117440" imgH="406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971800"/>
                        <a:ext cx="3306763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2719388" y="3622675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2614613" y="2930525"/>
          <a:ext cx="3306762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9" imgW="1117440" imgH="406080" progId="Equation.DSMT4">
                  <p:embed/>
                </p:oleObj>
              </mc:Choice>
              <mc:Fallback>
                <p:oleObj name="Equation" r:id="rId9" imgW="1117440" imgH="4060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2930525"/>
                        <a:ext cx="3306762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6670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2209800" y="2971800"/>
          <a:ext cx="3681413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11" imgW="1244520" imgH="431640" progId="Equation.DSMT4">
                  <p:embed/>
                </p:oleObj>
              </mc:Choice>
              <mc:Fallback>
                <p:oleObj name="Equation" r:id="rId11" imgW="1244520" imgH="431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1800"/>
                        <a:ext cx="3681413" cy="127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449513" y="3660775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9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3" grpId="0" animBg="1"/>
      <p:bldP spid="12293" grpId="1" animBg="1"/>
      <p:bldP spid="12299" grpId="0" animBg="1"/>
      <p:bldP spid="12299" grpId="1" animBg="1"/>
      <p:bldP spid="12301" grpId="0" animBg="1"/>
      <p:bldP spid="12301" grpId="1" animBg="1"/>
      <p:bldP spid="12303" grpId="0" animBg="1"/>
      <p:bldP spid="12303" grpId="1" animBg="1"/>
      <p:bldP spid="12305" grpId="0" animBg="1"/>
      <p:bldP spid="1230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57400" y="2743200"/>
            <a:ext cx="4419600" cy="18288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Умножьте обе части неравенства на число</a:t>
            </a:r>
          </a:p>
        </p:txBody>
      </p:sp>
      <p:graphicFrame>
        <p:nvGraphicFramePr>
          <p:cNvPr id="1331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121025" y="2930525"/>
          <a:ext cx="213995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3" imgW="723600" imgH="406080" progId="Equation.DSMT4">
                  <p:embed/>
                </p:oleObj>
              </mc:Choice>
              <mc:Fallback>
                <p:oleObj name="Equation" r:id="rId3" imgW="72360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2930525"/>
                        <a:ext cx="2139950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895600" y="2895600"/>
          <a:ext cx="2630488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5" imgW="888840" imgH="406080" progId="Equation.DSMT4">
                  <p:embed/>
                </p:oleObj>
              </mc:Choice>
              <mc:Fallback>
                <p:oleObj name="Equation" r:id="rId5" imgW="888840" imgH="406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95600"/>
                        <a:ext cx="2630488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611438" y="3546475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895600" y="2895600"/>
          <a:ext cx="289401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7" imgW="977760" imgH="431640" progId="Equation.DSMT4">
                  <p:embed/>
                </p:oleObj>
              </mc:Choice>
              <mc:Fallback>
                <p:oleObj name="Equation" r:id="rId7" imgW="97776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95600"/>
                        <a:ext cx="2894013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6670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2362200" y="2819400"/>
          <a:ext cx="353218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9" imgW="1193760" imgH="431640" progId="Equation.DSMT4">
                  <p:embed/>
                </p:oleObj>
              </mc:Choice>
              <mc:Fallback>
                <p:oleObj name="Equation" r:id="rId9" imgW="119376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19400"/>
                        <a:ext cx="3532188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048000" y="2895600"/>
          <a:ext cx="2254250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11" imgW="761760" imgH="431640" progId="Equation.DSMT4">
                  <p:embed/>
                </p:oleObj>
              </mc:Choice>
              <mc:Fallback>
                <p:oleObj name="Equation" r:id="rId11" imgW="76176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95600"/>
                        <a:ext cx="2254250" cy="127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2743200" y="2819400"/>
          <a:ext cx="3532188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13" imgW="1193760" imgH="457200" progId="Equation.DSMT4">
                  <p:embed/>
                </p:oleObj>
              </mc:Choice>
              <mc:Fallback>
                <p:oleObj name="Equation" r:id="rId13" imgW="1193760" imgH="457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19400"/>
                        <a:ext cx="3532188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5908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2743200" y="2895600"/>
          <a:ext cx="29305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15" imgW="990360" imgH="431640" progId="Equation.DSMT4">
                  <p:embed/>
                </p:oleObj>
              </mc:Choice>
              <mc:Fallback>
                <p:oleObj name="Equation" r:id="rId15" imgW="990360" imgH="431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5600"/>
                        <a:ext cx="293052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22860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9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3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7" grpId="0" animBg="1"/>
      <p:bldP spid="13317" grpId="1" animBg="1"/>
      <p:bldP spid="13319" grpId="0" animBg="1"/>
      <p:bldP spid="13319" grpId="1" animBg="1"/>
      <p:bldP spid="13321" grpId="0" animBg="1"/>
      <p:bldP spid="13321" grpId="1" animBg="1"/>
      <p:bldP spid="13323" grpId="0" animBg="1"/>
      <p:bldP spid="13323" grpId="1" animBg="1"/>
      <p:bldP spid="13325" grpId="0" animBg="1"/>
      <p:bldP spid="13325" grpId="1" animBg="1"/>
      <p:bldP spid="13327" grpId="0" animBg="1"/>
      <p:bldP spid="13327" grpId="1" animBg="1"/>
      <p:bldP spid="13329" grpId="0" animBg="1"/>
      <p:bldP spid="133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057400" y="2743200"/>
            <a:ext cx="4419600" cy="18288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Разделите обе части неравенства на число</a:t>
            </a:r>
          </a:p>
        </p:txBody>
      </p:sp>
      <p:graphicFrame>
        <p:nvGraphicFramePr>
          <p:cNvPr id="143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819400" y="2994025"/>
          <a:ext cx="28956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" imgW="1041120" imgH="406080" progId="Equation.DSMT4">
                  <p:embed/>
                </p:oleObj>
              </mc:Choice>
              <mc:Fallback>
                <p:oleObj name="Equation" r:id="rId3" imgW="104112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94025"/>
                        <a:ext cx="2895600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819400" y="2930525"/>
          <a:ext cx="27432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5" imgW="927000" imgH="406080" progId="Equation.DSMT4">
                  <p:embed/>
                </p:oleObj>
              </mc:Choice>
              <mc:Fallback>
                <p:oleObj name="Equation" r:id="rId5" imgW="927000" imgH="406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30525"/>
                        <a:ext cx="2743200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362200" y="2895600"/>
          <a:ext cx="37592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7" imgW="1269720" imgH="431640" progId="Equation.DSMT4">
                  <p:embed/>
                </p:oleObj>
              </mc:Choice>
              <mc:Fallback>
                <p:oleObj name="Equation" r:id="rId7" imgW="126972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95600"/>
                        <a:ext cx="37592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362200" y="3582988"/>
            <a:ext cx="3478213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2703513" y="2894013"/>
          <a:ext cx="308133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9" imgW="1041120" imgH="431640" progId="Equation.DSMT4">
                  <p:embed/>
                </p:oleObj>
              </mc:Choice>
              <mc:Fallback>
                <p:oleObj name="Equation" r:id="rId9" imgW="104112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3" y="2894013"/>
                        <a:ext cx="3081337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2613025" y="2892425"/>
          <a:ext cx="3155950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11" imgW="1066680" imgH="431640" progId="Equation.DSMT4">
                  <p:embed/>
                </p:oleObj>
              </mc:Choice>
              <mc:Fallback>
                <p:oleObj name="Equation" r:id="rId11" imgW="106668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2892425"/>
                        <a:ext cx="3155950" cy="127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2590800" y="2894013"/>
          <a:ext cx="330676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13" imgW="1117440" imgH="431640" progId="Equation.DSMT4">
                  <p:embed/>
                </p:oleObj>
              </mc:Choice>
              <mc:Fallback>
                <p:oleObj name="Equation" r:id="rId13" imgW="111744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894013"/>
                        <a:ext cx="3306763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2890838" y="2930525"/>
          <a:ext cx="27051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15" imgW="914400" imgH="406080" progId="Equation.DSMT4">
                  <p:embed/>
                </p:oleObj>
              </mc:Choice>
              <mc:Fallback>
                <p:oleObj name="Equation" r:id="rId15" imgW="914400" imgH="4060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2930525"/>
                        <a:ext cx="2705100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3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41" grpId="0" animBg="1"/>
      <p:bldP spid="14341" grpId="1" animBg="1"/>
      <p:bldP spid="14343" grpId="0" animBg="1"/>
      <p:bldP spid="14343" grpId="1" animBg="1"/>
      <p:bldP spid="14345" grpId="0" animBg="1"/>
      <p:bldP spid="14345" grpId="1" animBg="1"/>
      <p:bldP spid="14347" grpId="0" animBg="1"/>
      <p:bldP spid="14347" grpId="1" animBg="1"/>
      <p:bldP spid="14349" grpId="0" animBg="1"/>
      <p:bldP spid="14349" grpId="1" animBg="1"/>
      <p:bldP spid="14351" grpId="0" animBg="1"/>
      <p:bldP spid="14351" grpId="1" animBg="1"/>
      <p:bldP spid="14353" grpId="0" animBg="1"/>
      <p:bldP spid="1435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057400" y="2743200"/>
            <a:ext cx="4419600" cy="18288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Разделите обе части неравенства на число</a:t>
            </a:r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835275" y="2994025"/>
          <a:ext cx="2862263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1091880" imgH="431640" progId="Equation.DSMT4">
                  <p:embed/>
                </p:oleObj>
              </mc:Choice>
              <mc:Fallback>
                <p:oleObj name="Equation" r:id="rId3" imgW="109188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994025"/>
                        <a:ext cx="2862263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819400" y="2895600"/>
          <a:ext cx="311943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1054080" imgH="431640" progId="Equation.DSMT4">
                  <p:embed/>
                </p:oleObj>
              </mc:Choice>
              <mc:Fallback>
                <p:oleObj name="Equation" r:id="rId5" imgW="105408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95600"/>
                        <a:ext cx="3119438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362200" y="3582988"/>
            <a:ext cx="3478213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3048000" y="2819400"/>
          <a:ext cx="3157538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1066680" imgH="482400" progId="Equation.DSMT4">
                  <p:embed/>
                </p:oleObj>
              </mc:Choice>
              <mc:Fallback>
                <p:oleObj name="Equation" r:id="rId7" imgW="1066680" imgH="482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19400"/>
                        <a:ext cx="3157538" cy="1427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2362200" y="2895600"/>
          <a:ext cx="40957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9" imgW="1384200" imgH="482400" progId="Equation.DSMT4">
                  <p:embed/>
                </p:oleObj>
              </mc:Choice>
              <mc:Fallback>
                <p:oleObj name="Equation" r:id="rId9" imgW="1384200" imgH="482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95600"/>
                        <a:ext cx="409575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590800" y="3581400"/>
            <a:ext cx="3200400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2438400" y="2895600"/>
          <a:ext cx="353218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1" imgW="1193760" imgH="431640" progId="Equation.DSMT4">
                  <p:embed/>
                </p:oleObj>
              </mc:Choice>
              <mc:Fallback>
                <p:oleObj name="Equation" r:id="rId11" imgW="119376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95600"/>
                        <a:ext cx="3532188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2819400" y="2895600"/>
          <a:ext cx="3344863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3" imgW="1130040" imgH="482400" progId="Equation.DSMT4">
                  <p:embed/>
                </p:oleObj>
              </mc:Choice>
              <mc:Fallback>
                <p:oleObj name="Equation" r:id="rId13" imgW="1130040" imgH="482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95600"/>
                        <a:ext cx="3344863" cy="1427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514600" y="3581400"/>
            <a:ext cx="3328988" cy="533400"/>
          </a:xfrm>
          <a:prstGeom prst="rect">
            <a:avLst/>
          </a:prstGeom>
          <a:solidFill>
            <a:srgbClr val="FFC00D"/>
          </a:solidFill>
          <a:ln w="9525">
            <a:solidFill>
              <a:srgbClr val="FFC00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2" name="AutoShape 18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3" name="Text Box 19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4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1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9" grpId="0" animBg="1"/>
      <p:bldP spid="16389" grpId="1" animBg="1"/>
      <p:bldP spid="16391" grpId="0" animBg="1"/>
      <p:bldP spid="16391" grpId="1" animBg="1"/>
      <p:bldP spid="16393" grpId="0" animBg="1"/>
      <p:bldP spid="16393" grpId="1" animBg="1"/>
      <p:bldP spid="16395" grpId="0" animBg="1"/>
      <p:bldP spid="16395" grpId="1" animBg="1"/>
      <p:bldP spid="16397" grpId="0" animBg="1"/>
      <p:bldP spid="16397" grpId="1" animBg="1"/>
      <p:bldP spid="16399" grpId="0" animBg="1"/>
      <p:bldP spid="16399" grpId="1" animBg="1"/>
      <p:bldP spid="16401" grpId="0" animBg="1"/>
      <p:bldP spid="16401" grpId="1" animBg="1"/>
      <p:bldP spid="16402" grpId="0" animBg="1"/>
    </p:bldLst>
  </p:timing>
</p:sld>
</file>

<file path=ppt/theme/theme1.xml><?xml version="1.0" encoding="utf-8"?>
<a:theme xmlns:a="http://schemas.openxmlformats.org/drawingml/2006/main" name="Идея">
  <a:themeElements>
    <a:clrScheme name="Идея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128</TotalTime>
  <Words>41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Идея</vt:lpstr>
      <vt:lpstr>Equation</vt:lpstr>
      <vt:lpstr> Свойства числовых неравенств</vt:lpstr>
      <vt:lpstr>Прибавьте к обеим частям неравенства число</vt:lpstr>
      <vt:lpstr>Прибавьте к обеим частям неравенства число</vt:lpstr>
      <vt:lpstr>Умножьте обе части неравенства на число</vt:lpstr>
      <vt:lpstr>Разделите обе части неравенства на число</vt:lpstr>
      <vt:lpstr>Разделите обе части неравенства на число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числовых неравенств</dc:title>
  <dc:subject>Алгебра 8 класс</dc:subject>
  <dc:creator>www.mathvaz.ru</dc:creator>
  <cp:lastModifiedBy>Пользователь Windows</cp:lastModifiedBy>
  <cp:revision>10</cp:revision>
  <cp:lastPrinted>1601-01-01T00:00:00Z</cp:lastPrinted>
  <dcterms:created xsi:type="dcterms:W3CDTF">1601-01-01T00:00:00Z</dcterms:created>
  <dcterms:modified xsi:type="dcterms:W3CDTF">2019-05-20T11:56:29Z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