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CC00"/>
    <a:srgbClr val="FF82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 snapToGrid="0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65" name="Group 21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161" name="Freeform 17" descr="CITTEXT"/>
            <p:cNvSpPr>
              <a:spLocks/>
            </p:cNvSpPr>
            <p:nvPr/>
          </p:nvSpPr>
          <p:spPr bwMode="auto">
            <a:xfrm>
              <a:off x="0" y="0"/>
              <a:ext cx="1824" cy="4320"/>
            </a:xfrm>
            <a:custGeom>
              <a:avLst/>
              <a:gdLst/>
              <a:ahLst/>
              <a:cxnLst>
                <a:cxn ang="0">
                  <a:pos x="0" y="3840"/>
                </a:cxn>
                <a:cxn ang="0">
                  <a:pos x="0" y="0"/>
                </a:cxn>
                <a:cxn ang="0">
                  <a:pos x="1824" y="0"/>
                </a:cxn>
                <a:cxn ang="0">
                  <a:pos x="583" y="3840"/>
                </a:cxn>
                <a:cxn ang="0">
                  <a:pos x="0" y="3840"/>
                </a:cxn>
              </a:cxnLst>
              <a:rect l="0" t="0" r="r" b="b"/>
              <a:pathLst>
                <a:path w="1824" h="3840">
                  <a:moveTo>
                    <a:pt x="0" y="3840"/>
                  </a:moveTo>
                  <a:lnTo>
                    <a:pt x="0" y="0"/>
                  </a:lnTo>
                  <a:lnTo>
                    <a:pt x="1824" y="0"/>
                  </a:lnTo>
                  <a:cubicBezTo>
                    <a:pt x="74" y="1204"/>
                    <a:pt x="465" y="3655"/>
                    <a:pt x="583" y="3840"/>
                  </a:cubicBezTo>
                  <a:cubicBezTo>
                    <a:pt x="291" y="3840"/>
                    <a:pt x="0" y="3840"/>
                    <a:pt x="0" y="3840"/>
                  </a:cubicBezTo>
                  <a:close/>
                </a:path>
              </a:pathLst>
            </a:cu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51" name="Rectangle 7"/>
            <p:cNvSpPr>
              <a:spLocks noChangeArrowheads="1"/>
            </p:cNvSpPr>
            <p:nvPr/>
          </p:nvSpPr>
          <p:spPr bwMode="ltGray">
            <a:xfrm>
              <a:off x="1008" y="0"/>
              <a:ext cx="4752" cy="24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6152" name="Picture 8" descr="CITBANND"/>
            <p:cNvPicPr>
              <a:picLocks noChangeAspect="1" noChangeArrowheads="1"/>
            </p:cNvPicPr>
            <p:nvPr/>
          </p:nvPicPr>
          <p:blipFill>
            <a:blip r:embed="rId3" cstate="print"/>
            <a:srcRect l="30666" r="5334" b="86667"/>
            <a:stretch>
              <a:fillRect/>
            </a:stretch>
          </p:blipFill>
          <p:spPr bwMode="auto">
            <a:xfrm>
              <a:off x="1584" y="0"/>
              <a:ext cx="4176" cy="87"/>
            </a:xfrm>
            <a:prstGeom prst="rect">
              <a:avLst/>
            </a:prstGeom>
            <a:noFill/>
          </p:spPr>
        </p:pic>
        <p:sp>
          <p:nvSpPr>
            <p:cNvPr id="6153" name="Rectangle 9"/>
            <p:cNvSpPr>
              <a:spLocks noChangeArrowheads="1"/>
            </p:cNvSpPr>
            <p:nvPr/>
          </p:nvSpPr>
          <p:spPr bwMode="auto">
            <a:xfrm>
              <a:off x="1008" y="240"/>
              <a:ext cx="4752" cy="4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6164" name="Group 20"/>
            <p:cNvGrpSpPr>
              <a:grpSpLocks/>
            </p:cNvGrpSpPr>
            <p:nvPr userDrawn="1"/>
          </p:nvGrpSpPr>
          <p:grpSpPr bwMode="auto">
            <a:xfrm>
              <a:off x="0" y="2256"/>
              <a:ext cx="3642" cy="94"/>
              <a:chOff x="0" y="2256"/>
              <a:chExt cx="3642" cy="94"/>
            </a:xfrm>
          </p:grpSpPr>
          <p:sp>
            <p:nvSpPr>
              <p:cNvPr id="6154" name="Freeform 10"/>
              <p:cNvSpPr>
                <a:spLocks/>
              </p:cNvSpPr>
              <p:nvPr/>
            </p:nvSpPr>
            <p:spPr bwMode="auto">
              <a:xfrm>
                <a:off x="0" y="2310"/>
                <a:ext cx="3642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642" y="0"/>
                  </a:cxn>
                </a:cxnLst>
                <a:rect l="0" t="0" r="r" b="b"/>
                <a:pathLst>
                  <a:path w="3642" h="1">
                    <a:moveTo>
                      <a:pt x="0" y="0"/>
                    </a:moveTo>
                    <a:lnTo>
                      <a:pt x="3642" y="0"/>
                    </a:ln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6159" name="Group 15"/>
              <p:cNvGrpSpPr>
                <a:grpSpLocks/>
              </p:cNvGrpSpPr>
              <p:nvPr/>
            </p:nvGrpSpPr>
            <p:grpSpPr bwMode="auto">
              <a:xfrm>
                <a:off x="960" y="2256"/>
                <a:ext cx="1678" cy="94"/>
                <a:chOff x="419" y="1193"/>
                <a:chExt cx="1678" cy="94"/>
              </a:xfrm>
            </p:grpSpPr>
            <p:sp>
              <p:nvSpPr>
                <p:cNvPr id="6155" name="Oval 11"/>
                <p:cNvSpPr>
                  <a:spLocks noChangeArrowheads="1"/>
                </p:cNvSpPr>
                <p:nvPr userDrawn="1"/>
              </p:nvSpPr>
              <p:spPr bwMode="auto">
                <a:xfrm>
                  <a:off x="419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56" name="Oval 12"/>
                <p:cNvSpPr>
                  <a:spLocks noChangeArrowheads="1"/>
                </p:cNvSpPr>
                <p:nvPr userDrawn="1"/>
              </p:nvSpPr>
              <p:spPr bwMode="auto">
                <a:xfrm>
                  <a:off x="947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57" name="Oval 13"/>
                <p:cNvSpPr>
                  <a:spLocks noChangeArrowheads="1"/>
                </p:cNvSpPr>
                <p:nvPr userDrawn="1"/>
              </p:nvSpPr>
              <p:spPr bwMode="auto">
                <a:xfrm>
                  <a:off x="1475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58" name="Oval 14"/>
                <p:cNvSpPr>
                  <a:spLocks noChangeArrowheads="1"/>
                </p:cNvSpPr>
                <p:nvPr userDrawn="1"/>
              </p:nvSpPr>
              <p:spPr bwMode="auto">
                <a:xfrm>
                  <a:off x="2003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038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681914D-0435-4C4E-90B9-56C1E3A40A9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1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614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614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614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AB15F-57A4-4C87-A3A5-E5F7D6E2879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362700" y="609600"/>
            <a:ext cx="19431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609600"/>
            <a:ext cx="56769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185AA4-E77B-4013-9BD0-B83FB026685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749EBF-31AE-41E3-A389-85EF39DD263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FD7D58-9561-4C2C-AC82-27C535ACE3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3400" y="2133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495800" y="2133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E5CF19-41F3-4C1A-BDE6-D1A54E42028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05AA07-822D-4F38-84F4-006C5C77733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CD97A2-2823-404E-8DAE-D316BC8F0BF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EAA431-BDBF-456B-AA9D-D1C3B7F5D2B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41F476-085E-4156-AE55-F61161D0620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A601E3-6277-46F6-900A-0EF6A8778B6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9" name="Group 15"/>
          <p:cNvGrpSpPr>
            <a:grpSpLocks/>
          </p:cNvGrpSpPr>
          <p:nvPr/>
        </p:nvGrpSpPr>
        <p:grpSpPr bwMode="auto">
          <a:xfrm>
            <a:off x="152400" y="0"/>
            <a:ext cx="8991600" cy="6858000"/>
            <a:chOff x="96" y="0"/>
            <a:chExt cx="5664" cy="4320"/>
          </a:xfrm>
        </p:grpSpPr>
        <p:sp>
          <p:nvSpPr>
            <p:cNvPr id="1031" name="Rectangle 7"/>
            <p:cNvSpPr>
              <a:spLocks noChangeArrowheads="1"/>
            </p:cNvSpPr>
            <p:nvPr userDrawn="1"/>
          </p:nvSpPr>
          <p:spPr bwMode="ltGray">
            <a:xfrm>
              <a:off x="1008" y="0"/>
              <a:ext cx="4752" cy="24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032" name="Picture 8" descr="CITBANND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 l="30666" r="5334" b="86667"/>
            <a:stretch>
              <a:fillRect/>
            </a:stretch>
          </p:blipFill>
          <p:spPr bwMode="auto">
            <a:xfrm>
              <a:off x="1584" y="0"/>
              <a:ext cx="4176" cy="87"/>
            </a:xfrm>
            <a:prstGeom prst="rect">
              <a:avLst/>
            </a:prstGeom>
            <a:noFill/>
          </p:spPr>
        </p:pic>
        <p:sp>
          <p:nvSpPr>
            <p:cNvPr id="1033" name="Rectangle 9"/>
            <p:cNvSpPr>
              <a:spLocks noChangeArrowheads="1"/>
            </p:cNvSpPr>
            <p:nvPr userDrawn="1"/>
          </p:nvSpPr>
          <p:spPr bwMode="auto">
            <a:xfrm>
              <a:off x="1008" y="240"/>
              <a:ext cx="4752" cy="4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4" name="Freeform 10"/>
            <p:cNvSpPr>
              <a:spLocks/>
            </p:cNvSpPr>
            <p:nvPr userDrawn="1"/>
          </p:nvSpPr>
          <p:spPr bwMode="auto">
            <a:xfrm>
              <a:off x="96" y="1248"/>
              <a:ext cx="4320" cy="3072"/>
            </a:xfrm>
            <a:custGeom>
              <a:avLst/>
              <a:gdLst/>
              <a:ahLst/>
              <a:cxnLst>
                <a:cxn ang="0">
                  <a:pos x="0" y="3264"/>
                </a:cxn>
                <a:cxn ang="0">
                  <a:pos x="0" y="0"/>
                </a:cxn>
                <a:cxn ang="0">
                  <a:pos x="4320" y="0"/>
                </a:cxn>
              </a:cxnLst>
              <a:rect l="0" t="0" r="r" b="b"/>
              <a:pathLst>
                <a:path w="4320" h="3264">
                  <a:moveTo>
                    <a:pt x="0" y="3264"/>
                  </a:moveTo>
                  <a:lnTo>
                    <a:pt x="0" y="0"/>
                  </a:lnTo>
                  <a:lnTo>
                    <a:pt x="4320" y="0"/>
                  </a:lnTo>
                </a:path>
              </a:pathLst>
            </a:custGeom>
            <a:noFill/>
            <a:ln w="952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5" name="Oval 11"/>
            <p:cNvSpPr>
              <a:spLocks noChangeArrowheads="1"/>
            </p:cNvSpPr>
            <p:nvPr userDrawn="1"/>
          </p:nvSpPr>
          <p:spPr bwMode="auto">
            <a:xfrm>
              <a:off x="419" y="1193"/>
              <a:ext cx="94" cy="9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60784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6" name="Oval 12"/>
            <p:cNvSpPr>
              <a:spLocks noChangeArrowheads="1"/>
            </p:cNvSpPr>
            <p:nvPr userDrawn="1"/>
          </p:nvSpPr>
          <p:spPr bwMode="auto">
            <a:xfrm>
              <a:off x="947" y="1193"/>
              <a:ext cx="94" cy="9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60784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7" name="Oval 13"/>
            <p:cNvSpPr>
              <a:spLocks noChangeArrowheads="1"/>
            </p:cNvSpPr>
            <p:nvPr userDrawn="1"/>
          </p:nvSpPr>
          <p:spPr bwMode="auto">
            <a:xfrm>
              <a:off x="1475" y="1193"/>
              <a:ext cx="94" cy="9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60784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8" name="Oval 14"/>
            <p:cNvSpPr>
              <a:spLocks noChangeArrowheads="1"/>
            </p:cNvSpPr>
            <p:nvPr userDrawn="1"/>
          </p:nvSpPr>
          <p:spPr bwMode="auto">
            <a:xfrm>
              <a:off x="2003" y="1193"/>
              <a:ext cx="94" cy="9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60784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2133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00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cs typeface="+mn-cs"/>
              </a:defRPr>
            </a:lvl1pPr>
          </a:lstStyle>
          <a:p>
            <a:fld id="{0001A67C-CEF5-41D4-96D0-35CAF89F5707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9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3" name="Picture 5" descr="solnz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549275"/>
            <a:ext cx="1692275" cy="1793875"/>
          </a:xfrm>
          <a:prstGeom prst="rect">
            <a:avLst/>
          </a:prstGeom>
          <a:noFill/>
        </p:spPr>
      </p:pic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/>
              <a:t> Умножение и деление дробей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/>
              <a:t>Задания для устного счета</a:t>
            </a:r>
          </a:p>
          <a:p>
            <a:r>
              <a:rPr lang="ru-RU"/>
              <a:t>Упражнение 4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1214438" y="2924175"/>
            <a:ext cx="3132137" cy="215265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4356100" y="2924175"/>
            <a:ext cx="2960688" cy="213995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39940" name="Object 4"/>
          <p:cNvGraphicFramePr>
            <a:graphicFrameLocks noChangeAspect="1"/>
          </p:cNvGraphicFramePr>
          <p:nvPr/>
        </p:nvGraphicFramePr>
        <p:xfrm>
          <a:off x="2179638" y="3413125"/>
          <a:ext cx="3292475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6" name="Equation" r:id="rId3" imgW="1130040" imgH="393480" progId="Equation.DSMT4">
                  <p:embed/>
                </p:oleObj>
              </mc:Choice>
              <mc:Fallback>
                <p:oleObj name="Equation" r:id="rId3" imgW="113004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9638" y="3413125"/>
                        <a:ext cx="3292475" cy="1146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1" name="Object 5"/>
          <p:cNvGraphicFramePr>
            <a:graphicFrameLocks noChangeAspect="1"/>
          </p:cNvGraphicFramePr>
          <p:nvPr/>
        </p:nvGraphicFramePr>
        <p:xfrm>
          <a:off x="1790700" y="3479800"/>
          <a:ext cx="3500438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7" name="Equation" r:id="rId5" imgW="1333440" imgH="419040" progId="Equation.DSMT4">
                  <p:embed/>
                </p:oleObj>
              </mc:Choice>
              <mc:Fallback>
                <p:oleObj name="Equation" r:id="rId5" imgW="1333440" imgH="4190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0700" y="3479800"/>
                        <a:ext cx="3500438" cy="1098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2" name="Object 6"/>
          <p:cNvGraphicFramePr>
            <a:graphicFrameLocks noChangeAspect="1"/>
          </p:cNvGraphicFramePr>
          <p:nvPr/>
        </p:nvGraphicFramePr>
        <p:xfrm>
          <a:off x="2617788" y="3535363"/>
          <a:ext cx="3122612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8" name="Equation" r:id="rId7" imgW="1180800" imgH="393480" progId="Equation.DSMT4">
                  <p:embed/>
                </p:oleObj>
              </mc:Choice>
              <mc:Fallback>
                <p:oleObj name="Equation" r:id="rId7" imgW="118080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7788" y="3535363"/>
                        <a:ext cx="3122612" cy="1038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Выполните действия:</a:t>
            </a:r>
          </a:p>
        </p:txBody>
      </p:sp>
      <p:graphicFrame>
        <p:nvGraphicFramePr>
          <p:cNvPr id="39944" name="Object 8"/>
          <p:cNvGraphicFramePr>
            <a:graphicFrameLocks noGrp="1" noChangeAspect="1"/>
          </p:cNvGraphicFramePr>
          <p:nvPr>
            <p:ph idx="1"/>
          </p:nvPr>
        </p:nvGraphicFramePr>
        <p:xfrm>
          <a:off x="2640013" y="3441700"/>
          <a:ext cx="3167062" cy="1128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9" name="Equation" r:id="rId9" imgW="1104840" imgH="393480" progId="Equation.DSMT4">
                  <p:embed/>
                </p:oleObj>
              </mc:Choice>
              <mc:Fallback>
                <p:oleObj name="Equation" r:id="rId9" imgW="1104840" imgH="3934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0013" y="3441700"/>
                        <a:ext cx="3167062" cy="1128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5" name="Object 9"/>
          <p:cNvGraphicFramePr>
            <a:graphicFrameLocks noChangeAspect="1"/>
          </p:cNvGraphicFramePr>
          <p:nvPr/>
        </p:nvGraphicFramePr>
        <p:xfrm>
          <a:off x="2506663" y="3463925"/>
          <a:ext cx="3036887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0" name="Equation" r:id="rId11" imgW="1041120" imgH="393480" progId="Equation.DSMT4">
                  <p:embed/>
                </p:oleObj>
              </mc:Choice>
              <mc:Fallback>
                <p:oleObj name="Equation" r:id="rId11" imgW="1041120" imgH="393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6663" y="3463925"/>
                        <a:ext cx="3036887" cy="1146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4503738" y="3116263"/>
            <a:ext cx="2616200" cy="173355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>
                <a:solidFill>
                  <a:srgbClr val="FF6600"/>
                </a:solidFill>
              </a:rPr>
              <a:t>Правильный </a:t>
            </a:r>
          </a:p>
          <a:p>
            <a:pPr algn="ctr"/>
            <a:r>
              <a:rPr lang="ru-RU" sz="2400">
                <a:solidFill>
                  <a:srgbClr val="FF6600"/>
                </a:solidFill>
              </a:rPr>
              <a:t>ответ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2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xit" presetSubtype="4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6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42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xit" presetSubtype="4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42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2" presetClass="exit" presetSubtype="4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6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6" grpId="0" animBg="1"/>
      <p:bldP spid="39946" grpId="1" animBg="1"/>
      <p:bldP spid="39946" grpId="2" animBg="1"/>
      <p:bldP spid="39946" grpId="3" animBg="1"/>
      <p:bldP spid="39946" grpId="4" animBg="1"/>
      <p:bldP spid="39946" grpId="5" animBg="1"/>
      <p:bldP spid="39946" grpId="6" animBg="1"/>
      <p:bldP spid="39946" grpId="7" animBg="1"/>
      <p:bldP spid="39946" grpId="8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1214438" y="2924175"/>
            <a:ext cx="3132137" cy="215265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4356100" y="2924175"/>
            <a:ext cx="2960688" cy="213995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43012" name="Object 4"/>
          <p:cNvGraphicFramePr>
            <a:graphicFrameLocks noChangeAspect="1"/>
          </p:cNvGraphicFramePr>
          <p:nvPr/>
        </p:nvGraphicFramePr>
        <p:xfrm>
          <a:off x="1235075" y="3395663"/>
          <a:ext cx="4076700" cy="1119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8" name="Equation" r:id="rId3" imgW="1523880" imgH="419040" progId="Equation.DSMT4">
                  <p:embed/>
                </p:oleObj>
              </mc:Choice>
              <mc:Fallback>
                <p:oleObj name="Equation" r:id="rId3" imgW="1523880" imgH="4190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5075" y="3395663"/>
                        <a:ext cx="4076700" cy="1119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3" name="Object 5"/>
          <p:cNvGraphicFramePr>
            <a:graphicFrameLocks noChangeAspect="1"/>
          </p:cNvGraphicFramePr>
          <p:nvPr/>
        </p:nvGraphicFramePr>
        <p:xfrm>
          <a:off x="1806575" y="3433763"/>
          <a:ext cx="3433763" cy="116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9" name="Equation" r:id="rId5" imgW="1307880" imgH="444240" progId="Equation.DSMT4">
                  <p:embed/>
                </p:oleObj>
              </mc:Choice>
              <mc:Fallback>
                <p:oleObj name="Equation" r:id="rId5" imgW="1307880" imgH="4442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6575" y="3433763"/>
                        <a:ext cx="3433763" cy="1163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4" name="Object 6"/>
          <p:cNvGraphicFramePr>
            <a:graphicFrameLocks noChangeAspect="1"/>
          </p:cNvGraphicFramePr>
          <p:nvPr/>
        </p:nvGraphicFramePr>
        <p:xfrm>
          <a:off x="2400300" y="3481388"/>
          <a:ext cx="3625850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0" name="Equation" r:id="rId7" imgW="1371600" imgH="393480" progId="Equation.DSMT4">
                  <p:embed/>
                </p:oleObj>
              </mc:Choice>
              <mc:Fallback>
                <p:oleObj name="Equation" r:id="rId7" imgW="137160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0300" y="3481388"/>
                        <a:ext cx="3625850" cy="1038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Выполните действия:</a:t>
            </a:r>
          </a:p>
        </p:txBody>
      </p:sp>
      <p:graphicFrame>
        <p:nvGraphicFramePr>
          <p:cNvPr id="43016" name="Object 8"/>
          <p:cNvGraphicFramePr>
            <a:graphicFrameLocks noGrp="1" noChangeAspect="1"/>
          </p:cNvGraphicFramePr>
          <p:nvPr>
            <p:ph idx="1"/>
          </p:nvPr>
        </p:nvGraphicFramePr>
        <p:xfrm>
          <a:off x="2251075" y="3506788"/>
          <a:ext cx="3783013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1" name="Equation" r:id="rId9" imgW="1498320" imgH="393480" progId="Equation.DSMT4">
                  <p:embed/>
                </p:oleObj>
              </mc:Choice>
              <mc:Fallback>
                <p:oleObj name="Equation" r:id="rId9" imgW="1498320" imgH="3934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1075" y="3506788"/>
                        <a:ext cx="3783013" cy="993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7" name="Object 9"/>
          <p:cNvGraphicFramePr>
            <a:graphicFrameLocks noChangeAspect="1"/>
          </p:cNvGraphicFramePr>
          <p:nvPr/>
        </p:nvGraphicFramePr>
        <p:xfrm>
          <a:off x="2008188" y="3514725"/>
          <a:ext cx="3294062" cy="1039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2" name="Equation" r:id="rId11" imgW="1244520" imgH="393480" progId="Equation.DSMT4">
                  <p:embed/>
                </p:oleObj>
              </mc:Choice>
              <mc:Fallback>
                <p:oleObj name="Equation" r:id="rId11" imgW="1244520" imgH="393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8188" y="3514725"/>
                        <a:ext cx="3294062" cy="1039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8" name="Rectangle 10"/>
          <p:cNvSpPr>
            <a:spLocks noChangeArrowheads="1"/>
          </p:cNvSpPr>
          <p:nvPr/>
        </p:nvSpPr>
        <p:spPr bwMode="auto">
          <a:xfrm>
            <a:off x="4503738" y="3116263"/>
            <a:ext cx="2616200" cy="173355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>
                <a:solidFill>
                  <a:srgbClr val="FF6600"/>
                </a:solidFill>
              </a:rPr>
              <a:t>Правильный </a:t>
            </a:r>
          </a:p>
          <a:p>
            <a:pPr algn="ctr"/>
            <a:r>
              <a:rPr lang="ru-RU" sz="2400">
                <a:solidFill>
                  <a:srgbClr val="FF6600"/>
                </a:solidFill>
              </a:rPr>
              <a:t>ответ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3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" dur="5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430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2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xit" presetSubtype="4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6" dur="5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42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xit" presetSubtype="4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42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2" presetClass="exit" presetSubtype="4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6" dur="5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8" grpId="0" animBg="1"/>
      <p:bldP spid="43018" grpId="1" animBg="1"/>
      <p:bldP spid="43018" grpId="2" animBg="1"/>
      <p:bldP spid="43018" grpId="3" animBg="1"/>
      <p:bldP spid="43018" grpId="4" animBg="1"/>
      <p:bldP spid="43018" grpId="5" animBg="1"/>
      <p:bldP spid="43018" grpId="6" animBg="1"/>
      <p:bldP spid="43018" grpId="7" animBg="1"/>
      <p:bldP spid="43018" grpId="8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1214438" y="2924175"/>
            <a:ext cx="3132137" cy="215265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4356100" y="2924175"/>
            <a:ext cx="2960688" cy="213995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45060" name="Object 4"/>
          <p:cNvGraphicFramePr>
            <a:graphicFrameLocks noChangeAspect="1"/>
          </p:cNvGraphicFramePr>
          <p:nvPr/>
        </p:nvGraphicFramePr>
        <p:xfrm>
          <a:off x="2535238" y="3429000"/>
          <a:ext cx="2955925" cy="105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6" name="Equation" r:id="rId3" imgW="1104840" imgH="393480" progId="Equation.DSMT4">
                  <p:embed/>
                </p:oleObj>
              </mc:Choice>
              <mc:Fallback>
                <p:oleObj name="Equation" r:id="rId3" imgW="110484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5238" y="3429000"/>
                        <a:ext cx="2955925" cy="1052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1" name="Object 5"/>
          <p:cNvGraphicFramePr>
            <a:graphicFrameLocks noChangeAspect="1"/>
          </p:cNvGraphicFramePr>
          <p:nvPr/>
        </p:nvGraphicFramePr>
        <p:xfrm>
          <a:off x="1706563" y="3424238"/>
          <a:ext cx="4067175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7" name="Equation" r:id="rId5" imgW="1549080" imgH="419040" progId="Equation.DSMT4">
                  <p:embed/>
                </p:oleObj>
              </mc:Choice>
              <mc:Fallback>
                <p:oleObj name="Equation" r:id="rId5" imgW="1549080" imgH="4190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6563" y="3424238"/>
                        <a:ext cx="4067175" cy="1098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2" name="Object 6"/>
          <p:cNvGraphicFramePr>
            <a:graphicFrameLocks noChangeAspect="1"/>
          </p:cNvGraphicFramePr>
          <p:nvPr/>
        </p:nvGraphicFramePr>
        <p:xfrm>
          <a:off x="2957513" y="3454400"/>
          <a:ext cx="2752725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8" name="Equation" r:id="rId7" imgW="1041120" imgH="393480" progId="Equation.DSMT4">
                  <p:embed/>
                </p:oleObj>
              </mc:Choice>
              <mc:Fallback>
                <p:oleObj name="Equation" r:id="rId7" imgW="104112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7513" y="3454400"/>
                        <a:ext cx="2752725" cy="1038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/>
              <a:t>Выполните действия:</a:t>
            </a:r>
          </a:p>
        </p:txBody>
      </p:sp>
      <p:graphicFrame>
        <p:nvGraphicFramePr>
          <p:cNvPr id="45064" name="Object 8"/>
          <p:cNvGraphicFramePr>
            <a:graphicFrameLocks noGrp="1" noChangeAspect="1"/>
          </p:cNvGraphicFramePr>
          <p:nvPr>
            <p:ph idx="1"/>
          </p:nvPr>
        </p:nvGraphicFramePr>
        <p:xfrm>
          <a:off x="1900238" y="3506788"/>
          <a:ext cx="3438525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9" name="Equation" r:id="rId9" imgW="1625400" imgH="469800" progId="Equation.DSMT4">
                  <p:embed/>
                </p:oleObj>
              </mc:Choice>
              <mc:Fallback>
                <p:oleObj name="Equation" r:id="rId9" imgW="1625400" imgH="4698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0238" y="3506788"/>
                        <a:ext cx="3438525" cy="993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5" name="Object 9"/>
          <p:cNvGraphicFramePr>
            <a:graphicFrameLocks noChangeAspect="1"/>
          </p:cNvGraphicFramePr>
          <p:nvPr/>
        </p:nvGraphicFramePr>
        <p:xfrm>
          <a:off x="2300288" y="3432175"/>
          <a:ext cx="3057525" cy="1039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70" name="Equation" r:id="rId11" imgW="1155600" imgH="393480" progId="Equation.DSMT4">
                  <p:embed/>
                </p:oleObj>
              </mc:Choice>
              <mc:Fallback>
                <p:oleObj name="Equation" r:id="rId11" imgW="1155600" imgH="393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0288" y="3432175"/>
                        <a:ext cx="3057525" cy="1039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4503738" y="3116263"/>
            <a:ext cx="2616200" cy="173355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>
                <a:solidFill>
                  <a:srgbClr val="FF6600"/>
                </a:solidFill>
              </a:rPr>
              <a:t>Правильный </a:t>
            </a:r>
          </a:p>
          <a:p>
            <a:pPr algn="ctr"/>
            <a:r>
              <a:rPr lang="ru-RU" sz="2400">
                <a:solidFill>
                  <a:srgbClr val="FF6600"/>
                </a:solidFill>
              </a:rPr>
              <a:t>ответ</a:t>
            </a:r>
          </a:p>
        </p:txBody>
      </p:sp>
      <p:sp>
        <p:nvSpPr>
          <p:cNvPr id="45067" name="AutoShape 11">
            <a:hlinkClick r:id="" action="ppaction://hlinkshowjump?jump=endshow"/>
          </p:cNvPr>
          <p:cNvSpPr>
            <a:spLocks noChangeArrowheads="1"/>
          </p:cNvSpPr>
          <p:nvPr/>
        </p:nvSpPr>
        <p:spPr bwMode="auto">
          <a:xfrm>
            <a:off x="3892550" y="6443663"/>
            <a:ext cx="1398588" cy="1873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5068" name="Text Box 12">
            <a:hlinkClick r:id="" action="ppaction://hlinkshowjump?jump=endshow"/>
          </p:cNvPr>
          <p:cNvSpPr txBox="1">
            <a:spLocks noChangeArrowheads="1"/>
          </p:cNvSpPr>
          <p:nvPr/>
        </p:nvSpPr>
        <p:spPr bwMode="auto">
          <a:xfrm>
            <a:off x="4222750" y="6389688"/>
            <a:ext cx="7588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200" u="sng">
                <a:solidFill>
                  <a:schemeClr val="bg1"/>
                </a:solidFill>
              </a:rPr>
              <a:t>Закрыть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5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" dur="5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450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2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xit" presetSubtype="4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6" dur="5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42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xit" presetSubtype="4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42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2" presetClass="exit" presetSubtype="4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86" dur="5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45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4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6" grpId="0" animBg="1"/>
      <p:bldP spid="45066" grpId="1" animBg="1"/>
      <p:bldP spid="45066" grpId="2" animBg="1"/>
      <p:bldP spid="45066" grpId="3" animBg="1"/>
      <p:bldP spid="45066" grpId="4" animBg="1"/>
      <p:bldP spid="45066" grpId="5" animBg="1"/>
      <p:bldP spid="45066" grpId="6" animBg="1"/>
      <p:bldP spid="45066" grpId="7" animBg="1"/>
      <p:bldP spid="45066" grpId="8" animBg="1"/>
      <p:bldP spid="45067" grpId="0" animBg="1"/>
      <p:bldP spid="45068" grpId="0"/>
    </p:bldLst>
  </p:timing>
</p:sld>
</file>

<file path=ppt/theme/theme1.xml><?xml version="1.0" encoding="utf-8"?>
<a:theme xmlns:a="http://schemas.openxmlformats.org/drawingml/2006/main" name="Шаблон макета «Цитрусовый»">
  <a:themeElements>
    <a:clrScheme name="Шаблон макета «Цитрусовый» 2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00CC00"/>
      </a:accent1>
      <a:accent2>
        <a:srgbClr val="FF822D"/>
      </a:accent2>
      <a:accent3>
        <a:srgbClr val="FFFFFF"/>
      </a:accent3>
      <a:accent4>
        <a:srgbClr val="000000"/>
      </a:accent4>
      <a:accent5>
        <a:srgbClr val="AAE2AA"/>
      </a:accent5>
      <a:accent6>
        <a:srgbClr val="E77528"/>
      </a:accent6>
      <a:hlink>
        <a:srgbClr val="FF63B1"/>
      </a:hlink>
      <a:folHlink>
        <a:srgbClr val="B2B2B2"/>
      </a:folHlink>
    </a:clrScheme>
    <a:fontScheme name="Шаблон макета «Цитрусовый»">
      <a:majorFont>
        <a:latin typeface="Tahoma"/>
        <a:ea typeface=""/>
        <a:cs typeface="Tahoma"/>
      </a:majorFont>
      <a:minorFont>
        <a:latin typeface="Tahoma"/>
        <a:ea typeface=""/>
        <a:cs typeface="Taho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Шаблон макета «Цитрусовый» 1">
        <a:dk1>
          <a:srgbClr val="FC6600"/>
        </a:dk1>
        <a:lt1>
          <a:srgbClr val="C6FE82"/>
        </a:lt1>
        <a:dk2>
          <a:srgbClr val="FFFFFF"/>
        </a:dk2>
        <a:lt2>
          <a:srgbClr val="000000"/>
        </a:lt2>
        <a:accent1>
          <a:srgbClr val="00CC00"/>
        </a:accent1>
        <a:accent2>
          <a:srgbClr val="FF822D"/>
        </a:accent2>
        <a:accent3>
          <a:srgbClr val="DFFEC1"/>
        </a:accent3>
        <a:accent4>
          <a:srgbClr val="D75600"/>
        </a:accent4>
        <a:accent5>
          <a:srgbClr val="AAE2AA"/>
        </a:accent5>
        <a:accent6>
          <a:srgbClr val="E77528"/>
        </a:accent6>
        <a:hlink>
          <a:srgbClr val="FF63B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макета «Цитрусовый» 2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00CC00"/>
        </a:accent1>
        <a:accent2>
          <a:srgbClr val="FF822D"/>
        </a:accent2>
        <a:accent3>
          <a:srgbClr val="FFFFFF"/>
        </a:accent3>
        <a:accent4>
          <a:srgbClr val="000000"/>
        </a:accent4>
        <a:accent5>
          <a:srgbClr val="AAE2AA"/>
        </a:accent5>
        <a:accent6>
          <a:srgbClr val="E77528"/>
        </a:accent6>
        <a:hlink>
          <a:srgbClr val="FF63B1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макета «Цитрусовый» 3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макета «Цитрусовый» 4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72CE86"/>
        </a:accent1>
        <a:accent2>
          <a:srgbClr val="F6B070"/>
        </a:accent2>
        <a:accent3>
          <a:srgbClr val="FFFFFF"/>
        </a:accent3>
        <a:accent4>
          <a:srgbClr val="000000"/>
        </a:accent4>
        <a:accent5>
          <a:srgbClr val="BCE3C3"/>
        </a:accent5>
        <a:accent6>
          <a:srgbClr val="DF9F65"/>
        </a:accent6>
        <a:hlink>
          <a:srgbClr val="EB9DC4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макета «Цитрусовый» 5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F58F91"/>
        </a:accent1>
        <a:accent2>
          <a:srgbClr val="CE7162"/>
        </a:accent2>
        <a:accent3>
          <a:srgbClr val="FFFFFF"/>
        </a:accent3>
        <a:accent4>
          <a:srgbClr val="000000"/>
        </a:accent4>
        <a:accent5>
          <a:srgbClr val="F9C6C7"/>
        </a:accent5>
        <a:accent6>
          <a:srgbClr val="BA6658"/>
        </a:accent6>
        <a:hlink>
          <a:srgbClr val="F6CA7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макета «Цитрусовый» 6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FAB774"/>
        </a:accent1>
        <a:accent2>
          <a:srgbClr val="CBACD4"/>
        </a:accent2>
        <a:accent3>
          <a:srgbClr val="FFFFFF"/>
        </a:accent3>
        <a:accent4>
          <a:srgbClr val="000000"/>
        </a:accent4>
        <a:accent5>
          <a:srgbClr val="FCD8BC"/>
        </a:accent5>
        <a:accent6>
          <a:srgbClr val="B89BC0"/>
        </a:accent6>
        <a:hlink>
          <a:srgbClr val="C2EB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макета «Цитрусовый» 7">
        <a:dk1>
          <a:srgbClr val="3B6147"/>
        </a:dk1>
        <a:lt1>
          <a:srgbClr val="CED5E8"/>
        </a:lt1>
        <a:dk2>
          <a:srgbClr val="FFFFFF"/>
        </a:dk2>
        <a:lt2>
          <a:srgbClr val="777777"/>
        </a:lt2>
        <a:accent1>
          <a:srgbClr val="FEA868"/>
        </a:accent1>
        <a:accent2>
          <a:srgbClr val="9AA8D0"/>
        </a:accent2>
        <a:accent3>
          <a:srgbClr val="E3E7F2"/>
        </a:accent3>
        <a:accent4>
          <a:srgbClr val="31523B"/>
        </a:accent4>
        <a:accent5>
          <a:srgbClr val="FED1B9"/>
        </a:accent5>
        <a:accent6>
          <a:srgbClr val="8B98BC"/>
        </a:accent6>
        <a:hlink>
          <a:srgbClr val="9CE15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макета «Цитрусовый» 8">
        <a:dk1>
          <a:srgbClr val="2C395E"/>
        </a:dk1>
        <a:lt1>
          <a:srgbClr val="8798C7"/>
        </a:lt1>
        <a:dk2>
          <a:srgbClr val="FFFFFF"/>
        </a:dk2>
        <a:lt2>
          <a:srgbClr val="000000"/>
        </a:lt2>
        <a:accent1>
          <a:srgbClr val="FEE168"/>
        </a:accent1>
        <a:accent2>
          <a:srgbClr val="BAE482"/>
        </a:accent2>
        <a:accent3>
          <a:srgbClr val="C3CAE0"/>
        </a:accent3>
        <a:accent4>
          <a:srgbClr val="242F4F"/>
        </a:accent4>
        <a:accent5>
          <a:srgbClr val="FEEEB9"/>
        </a:accent5>
        <a:accent6>
          <a:srgbClr val="A8CF75"/>
        </a:accent6>
        <a:hlink>
          <a:srgbClr val="EFAD6B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макета «Цитрусовый»</Template>
  <TotalTime>254</TotalTime>
  <Words>27</Words>
  <Application>Microsoft Office PowerPoint</Application>
  <PresentationFormat>Экран (4:3)</PresentationFormat>
  <Paragraphs>13</Paragraphs>
  <Slides>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Tahoma</vt:lpstr>
      <vt:lpstr>Шаблон макета «Цитрусовый»</vt:lpstr>
      <vt:lpstr>Equation</vt:lpstr>
      <vt:lpstr> Умножение и деление дробей</vt:lpstr>
      <vt:lpstr>Выполните действия:</vt:lpstr>
      <vt:lpstr>Выполните действия:</vt:lpstr>
      <vt:lpstr>Выполните действия: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Умножение и деление дробей</dc:title>
  <dc:subject>Алгебра 8 класс</dc:subject>
  <dc:creator>www.mathvaz.ru</dc:creator>
  <cp:lastModifiedBy>Пользователь Windows</cp:lastModifiedBy>
  <cp:revision>23</cp:revision>
  <dcterms:created xsi:type="dcterms:W3CDTF">2006-08-30T05:38:31Z</dcterms:created>
  <dcterms:modified xsi:type="dcterms:W3CDTF">2019-05-20T11:51:48Z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TC010690001049</vt:lpwstr>
  </property>
</Properties>
</file>