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CC00"/>
    <a:srgbClr val="FF82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65" name="Group 2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161" name="Freeform 17" descr="CITTEXT"/>
            <p:cNvSpPr>
              <a:spLocks/>
            </p:cNvSpPr>
            <p:nvPr/>
          </p:nvSpPr>
          <p:spPr bwMode="auto">
            <a:xfrm>
              <a:off x="0" y="0"/>
              <a:ext cx="1824" cy="4320"/>
            </a:xfrm>
            <a:custGeom>
              <a:avLst/>
              <a:gdLst/>
              <a:ahLst/>
              <a:cxnLst>
                <a:cxn ang="0">
                  <a:pos x="0" y="3840"/>
                </a:cxn>
                <a:cxn ang="0">
                  <a:pos x="0" y="0"/>
                </a:cxn>
                <a:cxn ang="0">
                  <a:pos x="1824" y="0"/>
                </a:cxn>
                <a:cxn ang="0">
                  <a:pos x="583" y="3840"/>
                </a:cxn>
                <a:cxn ang="0">
                  <a:pos x="0" y="3840"/>
                </a:cxn>
              </a:cxnLst>
              <a:rect l="0" t="0" r="r" b="b"/>
              <a:pathLst>
                <a:path w="1824" h="3840">
                  <a:moveTo>
                    <a:pt x="0" y="3840"/>
                  </a:moveTo>
                  <a:lnTo>
                    <a:pt x="0" y="0"/>
                  </a:lnTo>
                  <a:lnTo>
                    <a:pt x="1824" y="0"/>
                  </a:lnTo>
                  <a:cubicBezTo>
                    <a:pt x="74" y="1204"/>
                    <a:pt x="465" y="3655"/>
                    <a:pt x="583" y="3840"/>
                  </a:cubicBezTo>
                  <a:cubicBezTo>
                    <a:pt x="291" y="3840"/>
                    <a:pt x="0" y="3840"/>
                    <a:pt x="0" y="3840"/>
                  </a:cubicBez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ltGray">
            <a:xfrm>
              <a:off x="1008" y="0"/>
              <a:ext cx="4752" cy="24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6152" name="Picture 8" descr="CITBANND"/>
            <p:cNvPicPr>
              <a:picLocks noChangeAspect="1" noChangeArrowheads="1"/>
            </p:cNvPicPr>
            <p:nvPr/>
          </p:nvPicPr>
          <p:blipFill>
            <a:blip r:embed="rId3" cstate="print"/>
            <a:srcRect l="30666" r="5334" b="86667"/>
            <a:stretch>
              <a:fillRect/>
            </a:stretch>
          </p:blipFill>
          <p:spPr bwMode="auto">
            <a:xfrm>
              <a:off x="1584" y="0"/>
              <a:ext cx="4176" cy="87"/>
            </a:xfrm>
            <a:prstGeom prst="rect">
              <a:avLst/>
            </a:prstGeom>
            <a:noFill/>
          </p:spPr>
        </p:pic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1008" y="240"/>
              <a:ext cx="4752" cy="4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6164" name="Group 20"/>
            <p:cNvGrpSpPr>
              <a:grpSpLocks/>
            </p:cNvGrpSpPr>
            <p:nvPr userDrawn="1"/>
          </p:nvGrpSpPr>
          <p:grpSpPr bwMode="auto">
            <a:xfrm>
              <a:off x="0" y="2256"/>
              <a:ext cx="3642" cy="94"/>
              <a:chOff x="0" y="2256"/>
              <a:chExt cx="3642" cy="94"/>
            </a:xfrm>
          </p:grpSpPr>
          <p:sp>
            <p:nvSpPr>
              <p:cNvPr id="6154" name="Freeform 10"/>
              <p:cNvSpPr>
                <a:spLocks/>
              </p:cNvSpPr>
              <p:nvPr/>
            </p:nvSpPr>
            <p:spPr bwMode="auto">
              <a:xfrm>
                <a:off x="0" y="2310"/>
                <a:ext cx="3642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642" y="0"/>
                  </a:cxn>
                </a:cxnLst>
                <a:rect l="0" t="0" r="r" b="b"/>
                <a:pathLst>
                  <a:path w="3642" h="1">
                    <a:moveTo>
                      <a:pt x="0" y="0"/>
                    </a:moveTo>
                    <a:lnTo>
                      <a:pt x="3642" y="0"/>
                    </a:ln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6159" name="Group 15"/>
              <p:cNvGrpSpPr>
                <a:grpSpLocks/>
              </p:cNvGrpSpPr>
              <p:nvPr/>
            </p:nvGrpSpPr>
            <p:grpSpPr bwMode="auto">
              <a:xfrm>
                <a:off x="960" y="2256"/>
                <a:ext cx="1678" cy="94"/>
                <a:chOff x="419" y="1193"/>
                <a:chExt cx="1678" cy="94"/>
              </a:xfrm>
            </p:grpSpPr>
            <p:sp>
              <p:nvSpPr>
                <p:cNvPr id="6155" name="Oval 11"/>
                <p:cNvSpPr>
                  <a:spLocks noChangeArrowheads="1"/>
                </p:cNvSpPr>
                <p:nvPr userDrawn="1"/>
              </p:nvSpPr>
              <p:spPr bwMode="auto">
                <a:xfrm>
                  <a:off x="419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56" name="Oval 12"/>
                <p:cNvSpPr>
                  <a:spLocks noChangeArrowheads="1"/>
                </p:cNvSpPr>
                <p:nvPr userDrawn="1"/>
              </p:nvSpPr>
              <p:spPr bwMode="auto">
                <a:xfrm>
                  <a:off x="947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57" name="Oval 13"/>
                <p:cNvSpPr>
                  <a:spLocks noChangeArrowheads="1"/>
                </p:cNvSpPr>
                <p:nvPr userDrawn="1"/>
              </p:nvSpPr>
              <p:spPr bwMode="auto">
                <a:xfrm>
                  <a:off x="1475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58" name="Oval 14"/>
                <p:cNvSpPr>
                  <a:spLocks noChangeArrowheads="1"/>
                </p:cNvSpPr>
                <p:nvPr userDrawn="1"/>
              </p:nvSpPr>
              <p:spPr bwMode="auto">
                <a:xfrm>
                  <a:off x="2003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038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7AD0565-6501-4166-8B4F-CBDEA9A36C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14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61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E945F3-D254-4673-B9CD-94C7D5AA47F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62700" y="609600"/>
            <a:ext cx="19431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609600"/>
            <a:ext cx="56769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7D4F1-14F5-4B40-B7CA-B050DEC2338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4225EB-9F73-4324-A2E2-97EE4D9F03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B301F-E14F-4FF8-9285-B39369864B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3400" y="2133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95800" y="2133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764ABB-F20D-43FC-BEE9-0B6E942A7FF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D74ABE-CD65-4EAA-89BF-C6CFA88095F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8E581-AE68-46FE-8C6F-9004E1ABF3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E084CD-4AFD-4001-AB3A-5FA3BA971E1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4D866-8BBE-49B0-A29D-8BF210FD35D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8D7F6-5200-41C2-9110-2BB4DCAE5AD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9" name="Group 15"/>
          <p:cNvGrpSpPr>
            <a:grpSpLocks/>
          </p:cNvGrpSpPr>
          <p:nvPr/>
        </p:nvGrpSpPr>
        <p:grpSpPr bwMode="auto">
          <a:xfrm>
            <a:off x="152400" y="0"/>
            <a:ext cx="8991600" cy="6858000"/>
            <a:chOff x="96" y="0"/>
            <a:chExt cx="5664" cy="4320"/>
          </a:xfrm>
        </p:grpSpPr>
        <p:sp>
          <p:nvSpPr>
            <p:cNvPr id="1031" name="Rectangle 7"/>
            <p:cNvSpPr>
              <a:spLocks noChangeArrowheads="1"/>
            </p:cNvSpPr>
            <p:nvPr userDrawn="1"/>
          </p:nvSpPr>
          <p:spPr bwMode="ltGray">
            <a:xfrm>
              <a:off x="1008" y="0"/>
              <a:ext cx="4752" cy="24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032" name="Picture 8" descr="CITBANND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 l="30666" r="5334" b="86667"/>
            <a:stretch>
              <a:fillRect/>
            </a:stretch>
          </p:blipFill>
          <p:spPr bwMode="auto">
            <a:xfrm>
              <a:off x="1584" y="0"/>
              <a:ext cx="4176" cy="87"/>
            </a:xfrm>
            <a:prstGeom prst="rect">
              <a:avLst/>
            </a:prstGeom>
            <a:noFill/>
          </p:spPr>
        </p:pic>
        <p:sp>
          <p:nvSpPr>
            <p:cNvPr id="1033" name="Rectangle 9"/>
            <p:cNvSpPr>
              <a:spLocks noChangeArrowheads="1"/>
            </p:cNvSpPr>
            <p:nvPr userDrawn="1"/>
          </p:nvSpPr>
          <p:spPr bwMode="auto">
            <a:xfrm>
              <a:off x="1008" y="240"/>
              <a:ext cx="4752" cy="4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4" name="Freeform 10"/>
            <p:cNvSpPr>
              <a:spLocks/>
            </p:cNvSpPr>
            <p:nvPr userDrawn="1"/>
          </p:nvSpPr>
          <p:spPr bwMode="auto">
            <a:xfrm>
              <a:off x="96" y="1248"/>
              <a:ext cx="4320" cy="3072"/>
            </a:xfrm>
            <a:custGeom>
              <a:avLst/>
              <a:gdLst/>
              <a:ahLst/>
              <a:cxnLst>
                <a:cxn ang="0">
                  <a:pos x="0" y="3264"/>
                </a:cxn>
                <a:cxn ang="0">
                  <a:pos x="0" y="0"/>
                </a:cxn>
                <a:cxn ang="0">
                  <a:pos x="4320" y="0"/>
                </a:cxn>
              </a:cxnLst>
              <a:rect l="0" t="0" r="r" b="b"/>
              <a:pathLst>
                <a:path w="4320" h="3264">
                  <a:moveTo>
                    <a:pt x="0" y="3264"/>
                  </a:moveTo>
                  <a:lnTo>
                    <a:pt x="0" y="0"/>
                  </a:lnTo>
                  <a:lnTo>
                    <a:pt x="4320" y="0"/>
                  </a:lnTo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5" name="Oval 11"/>
            <p:cNvSpPr>
              <a:spLocks noChangeArrowheads="1"/>
            </p:cNvSpPr>
            <p:nvPr userDrawn="1"/>
          </p:nvSpPr>
          <p:spPr bwMode="auto">
            <a:xfrm>
              <a:off x="419" y="1193"/>
              <a:ext cx="94" cy="9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60784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6" name="Oval 12"/>
            <p:cNvSpPr>
              <a:spLocks noChangeArrowheads="1"/>
            </p:cNvSpPr>
            <p:nvPr userDrawn="1"/>
          </p:nvSpPr>
          <p:spPr bwMode="auto">
            <a:xfrm>
              <a:off x="947" y="1193"/>
              <a:ext cx="94" cy="9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60784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7" name="Oval 13"/>
            <p:cNvSpPr>
              <a:spLocks noChangeArrowheads="1"/>
            </p:cNvSpPr>
            <p:nvPr userDrawn="1"/>
          </p:nvSpPr>
          <p:spPr bwMode="auto">
            <a:xfrm>
              <a:off x="1475" y="1193"/>
              <a:ext cx="94" cy="9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60784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8" name="Oval 14"/>
            <p:cNvSpPr>
              <a:spLocks noChangeArrowheads="1"/>
            </p:cNvSpPr>
            <p:nvPr userDrawn="1"/>
          </p:nvSpPr>
          <p:spPr bwMode="auto">
            <a:xfrm>
              <a:off x="2003" y="1193"/>
              <a:ext cx="94" cy="9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60784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133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00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fld id="{9EAE6A31-54CD-411B-9B4B-133BEC10FDE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3" name="Picture 5" descr="solnz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49275"/>
            <a:ext cx="1692275" cy="1793875"/>
          </a:xfrm>
          <a:prstGeom prst="rect">
            <a:avLst/>
          </a:prstGeom>
          <a:noFill/>
        </p:spPr>
      </p:pic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/>
              <a:t>Квадратный корень из степени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Задания для устного счета</a:t>
            </a:r>
          </a:p>
          <a:p>
            <a:r>
              <a:rPr lang="ru-RU"/>
              <a:t>Упражнение 9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1214438" y="2924175"/>
            <a:ext cx="3132137" cy="21526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4356100" y="2924175"/>
            <a:ext cx="2960688" cy="213995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1654175" y="3505200"/>
          <a:ext cx="3995738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6" name="Equation" r:id="rId3" imgW="1371600" imgH="330120" progId="Equation.DSMT4">
                  <p:embed/>
                </p:oleObj>
              </mc:Choice>
              <mc:Fallback>
                <p:oleObj name="Equation" r:id="rId3" imgW="1371600" imgH="3301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4175" y="3505200"/>
                        <a:ext cx="3995738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1" name="Object 5"/>
          <p:cNvGraphicFramePr>
            <a:graphicFrameLocks noChangeAspect="1"/>
          </p:cNvGraphicFramePr>
          <p:nvPr/>
        </p:nvGraphicFramePr>
        <p:xfrm>
          <a:off x="1928813" y="3622675"/>
          <a:ext cx="3433762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7" name="Equation" r:id="rId5" imgW="1307880" imgH="330120" progId="Equation.DSMT4">
                  <p:embed/>
                </p:oleObj>
              </mc:Choice>
              <mc:Fallback>
                <p:oleObj name="Equation" r:id="rId5" imgW="1307880" imgH="3301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3622675"/>
                        <a:ext cx="3433762" cy="865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2" name="Object 6"/>
          <p:cNvGraphicFramePr>
            <a:graphicFrameLocks noChangeAspect="1"/>
          </p:cNvGraphicFramePr>
          <p:nvPr/>
        </p:nvGraphicFramePr>
        <p:xfrm>
          <a:off x="2787650" y="3697288"/>
          <a:ext cx="2417763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8" name="Equation" r:id="rId7" imgW="914400" imgH="266400" progId="Equation.DSMT4">
                  <p:embed/>
                </p:oleObj>
              </mc:Choice>
              <mc:Fallback>
                <p:oleObj name="Equation" r:id="rId7" imgW="914400" imgH="2664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7650" y="3697288"/>
                        <a:ext cx="2417763" cy="703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Вычислите:</a:t>
            </a:r>
          </a:p>
        </p:txBody>
      </p:sp>
      <p:graphicFrame>
        <p:nvGraphicFramePr>
          <p:cNvPr id="39944" name="Object 8"/>
          <p:cNvGraphicFramePr>
            <a:graphicFrameLocks noGrp="1" noChangeAspect="1"/>
          </p:cNvGraphicFramePr>
          <p:nvPr>
            <p:ph idx="1"/>
          </p:nvPr>
        </p:nvGraphicFramePr>
        <p:xfrm>
          <a:off x="2166938" y="3544888"/>
          <a:ext cx="36830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9" name="Equation" r:id="rId9" imgW="1104840" imgH="266400" progId="Equation.DSMT4">
                  <p:embed/>
                </p:oleObj>
              </mc:Choice>
              <mc:Fallback>
                <p:oleObj name="Equation" r:id="rId9" imgW="1104840" imgH="2664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6938" y="3544888"/>
                        <a:ext cx="36830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5" name="Object 9"/>
          <p:cNvGraphicFramePr>
            <a:graphicFrameLocks noChangeAspect="1"/>
          </p:cNvGraphicFramePr>
          <p:nvPr/>
        </p:nvGraphicFramePr>
        <p:xfrm>
          <a:off x="1941513" y="3581400"/>
          <a:ext cx="3740150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0" name="Equation" r:id="rId11" imgW="1282680" imgH="330120" progId="Equation.DSMT4">
                  <p:embed/>
                </p:oleObj>
              </mc:Choice>
              <mc:Fallback>
                <p:oleObj name="Equation" r:id="rId11" imgW="1282680" imgH="33012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1513" y="3581400"/>
                        <a:ext cx="3740150" cy="960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4503738" y="3116263"/>
            <a:ext cx="2616200" cy="17335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rgbClr val="FF6600"/>
                </a:solidFill>
              </a:rPr>
              <a:t>Правильный </a:t>
            </a:r>
          </a:p>
          <a:p>
            <a:pPr algn="ctr"/>
            <a:r>
              <a:rPr lang="ru-RU" sz="2400">
                <a:solidFill>
                  <a:srgbClr val="FF6600"/>
                </a:solidFill>
              </a:rPr>
              <a:t>ответ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2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xit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6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42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42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xit" presetSubtype="4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6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6" grpId="0" animBg="1"/>
      <p:bldP spid="39946" grpId="1" animBg="1"/>
      <p:bldP spid="39946" grpId="2" animBg="1"/>
      <p:bldP spid="39946" grpId="3" animBg="1"/>
      <p:bldP spid="39946" grpId="4" animBg="1"/>
      <p:bldP spid="39946" grpId="5" animBg="1"/>
      <p:bldP spid="39946" grpId="6" animBg="1"/>
      <p:bldP spid="39946" grpId="7" animBg="1"/>
      <p:bldP spid="39946" grpId="8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1214438" y="2924175"/>
            <a:ext cx="3132137" cy="21526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4356100" y="2924175"/>
            <a:ext cx="2960688" cy="213995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43012" name="Object 4"/>
          <p:cNvGraphicFramePr>
            <a:graphicFrameLocks noChangeAspect="1"/>
          </p:cNvGraphicFramePr>
          <p:nvPr/>
        </p:nvGraphicFramePr>
        <p:xfrm>
          <a:off x="1985963" y="3597275"/>
          <a:ext cx="3330575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8" name="Equation" r:id="rId3" imgW="1143000" imgH="266400" progId="Equation.DSMT4">
                  <p:embed/>
                </p:oleObj>
              </mc:Choice>
              <mc:Fallback>
                <p:oleObj name="Equation" r:id="rId3" imgW="1143000" imgH="2664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5963" y="3597275"/>
                        <a:ext cx="3330575" cy="777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3" name="Object 5"/>
          <p:cNvGraphicFramePr>
            <a:graphicFrameLocks noChangeAspect="1"/>
          </p:cNvGraphicFramePr>
          <p:nvPr/>
        </p:nvGraphicFramePr>
        <p:xfrm>
          <a:off x="1970088" y="3748088"/>
          <a:ext cx="326707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9" name="Equation" r:id="rId5" imgW="1244520" imgH="266400" progId="Equation.DSMT4">
                  <p:embed/>
                </p:oleObj>
              </mc:Choice>
              <mc:Fallback>
                <p:oleObj name="Equation" r:id="rId5" imgW="1244520" imgH="266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0088" y="3748088"/>
                        <a:ext cx="3267075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4" name="Object 6"/>
          <p:cNvGraphicFramePr>
            <a:graphicFrameLocks noChangeAspect="1"/>
          </p:cNvGraphicFramePr>
          <p:nvPr/>
        </p:nvGraphicFramePr>
        <p:xfrm>
          <a:off x="2257425" y="3708400"/>
          <a:ext cx="30226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0" name="Equation" r:id="rId7" imgW="1143000" imgH="279360" progId="Equation.DSMT4">
                  <p:embed/>
                </p:oleObj>
              </mc:Choice>
              <mc:Fallback>
                <p:oleObj name="Equation" r:id="rId7" imgW="1143000" imgH="27936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7425" y="3708400"/>
                        <a:ext cx="30226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Упростите выражение:</a:t>
            </a:r>
          </a:p>
        </p:txBody>
      </p:sp>
      <p:graphicFrame>
        <p:nvGraphicFramePr>
          <p:cNvPr id="43016" name="Object 8"/>
          <p:cNvGraphicFramePr>
            <a:graphicFrameLocks noGrp="1" noChangeAspect="1"/>
          </p:cNvGraphicFramePr>
          <p:nvPr>
            <p:ph idx="1"/>
          </p:nvPr>
        </p:nvGraphicFramePr>
        <p:xfrm>
          <a:off x="1924050" y="3614738"/>
          <a:ext cx="3683000" cy="84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1" name="Equation" r:id="rId9" imgW="1155600" imgH="266400" progId="Equation.DSMT4">
                  <p:embed/>
                </p:oleObj>
              </mc:Choice>
              <mc:Fallback>
                <p:oleObj name="Equation" r:id="rId9" imgW="1155600" imgH="2664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4050" y="3614738"/>
                        <a:ext cx="3683000" cy="849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7" name="Object 9"/>
          <p:cNvGraphicFramePr>
            <a:graphicFrameLocks noChangeAspect="1"/>
          </p:cNvGraphicFramePr>
          <p:nvPr/>
        </p:nvGraphicFramePr>
        <p:xfrm>
          <a:off x="2157413" y="3635375"/>
          <a:ext cx="3332162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2" name="Equation" r:id="rId11" imgW="1143000" imgH="266400" progId="Equation.DSMT4">
                  <p:embed/>
                </p:oleObj>
              </mc:Choice>
              <mc:Fallback>
                <p:oleObj name="Equation" r:id="rId11" imgW="1143000" imgH="2664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7413" y="3635375"/>
                        <a:ext cx="3332162" cy="776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4503738" y="3116263"/>
            <a:ext cx="2616200" cy="17335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rgbClr val="FF6600"/>
                </a:solidFill>
              </a:rPr>
              <a:t>Правильный </a:t>
            </a:r>
          </a:p>
          <a:p>
            <a:pPr algn="ctr"/>
            <a:r>
              <a:rPr lang="ru-RU" sz="2400">
                <a:solidFill>
                  <a:srgbClr val="FF6600"/>
                </a:solidFill>
              </a:rPr>
              <a:t>ответ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2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xit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6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42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42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xit" presetSubtype="4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6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8" grpId="0" animBg="1"/>
      <p:bldP spid="43018" grpId="1" animBg="1"/>
      <p:bldP spid="43018" grpId="2" animBg="1"/>
      <p:bldP spid="43018" grpId="3" animBg="1"/>
      <p:bldP spid="43018" grpId="4" animBg="1"/>
      <p:bldP spid="43018" grpId="5" animBg="1"/>
      <p:bldP spid="43018" grpId="6" animBg="1"/>
      <p:bldP spid="43018" grpId="7" animBg="1"/>
      <p:bldP spid="43018" grpId="8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1214438" y="2924175"/>
            <a:ext cx="3132137" cy="21526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356100" y="2924175"/>
            <a:ext cx="2960688" cy="213995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1308100" y="3597275"/>
          <a:ext cx="455295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2" name="Equation" r:id="rId3" imgW="1562040" imgH="266400" progId="Equation.DSMT4">
                  <p:embed/>
                </p:oleObj>
              </mc:Choice>
              <mc:Fallback>
                <p:oleObj name="Equation" r:id="rId3" imgW="1562040" imgH="2664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8100" y="3597275"/>
                        <a:ext cx="4552950" cy="777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7" name="Object 5"/>
          <p:cNvGraphicFramePr>
            <a:graphicFrameLocks noChangeAspect="1"/>
          </p:cNvGraphicFramePr>
          <p:nvPr/>
        </p:nvGraphicFramePr>
        <p:xfrm>
          <a:off x="1384300" y="3694113"/>
          <a:ext cx="3900488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3" name="Equation" r:id="rId5" imgW="1485720" imgH="266400" progId="Equation.DSMT4">
                  <p:embed/>
                </p:oleObj>
              </mc:Choice>
              <mc:Fallback>
                <p:oleObj name="Equation" r:id="rId5" imgW="1485720" imgH="266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4300" y="3694113"/>
                        <a:ext cx="3900488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8" name="Object 6"/>
          <p:cNvGraphicFramePr>
            <a:graphicFrameLocks noChangeAspect="1"/>
          </p:cNvGraphicFramePr>
          <p:nvPr/>
        </p:nvGraphicFramePr>
        <p:xfrm>
          <a:off x="1749425" y="3709988"/>
          <a:ext cx="403225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4" name="Equation" r:id="rId7" imgW="1523880" imgH="279360" progId="Equation.DSMT4">
                  <p:embed/>
                </p:oleObj>
              </mc:Choice>
              <mc:Fallback>
                <p:oleObj name="Equation" r:id="rId7" imgW="1523880" imgH="27936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9425" y="3709988"/>
                        <a:ext cx="403225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Упростите выражение:</a:t>
            </a:r>
          </a:p>
        </p:txBody>
      </p:sp>
      <p:graphicFrame>
        <p:nvGraphicFramePr>
          <p:cNvPr id="44040" name="Object 8"/>
          <p:cNvGraphicFramePr>
            <a:graphicFrameLocks noGrp="1" noChangeAspect="1"/>
          </p:cNvGraphicFramePr>
          <p:nvPr>
            <p:ph idx="1"/>
          </p:nvPr>
        </p:nvGraphicFramePr>
        <p:xfrm>
          <a:off x="1320800" y="3673475"/>
          <a:ext cx="4598988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5" name="Equation" r:id="rId9" imgW="1549080" imgH="266400" progId="Equation.DSMT4">
                  <p:embed/>
                </p:oleObj>
              </mc:Choice>
              <mc:Fallback>
                <p:oleObj name="Equation" r:id="rId9" imgW="1549080" imgH="2664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800" y="3673475"/>
                        <a:ext cx="4598988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41" name="Object 9"/>
          <p:cNvGraphicFramePr>
            <a:graphicFrameLocks noChangeAspect="1"/>
          </p:cNvGraphicFramePr>
          <p:nvPr/>
        </p:nvGraphicFramePr>
        <p:xfrm>
          <a:off x="1527175" y="3683000"/>
          <a:ext cx="3925888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6" name="Equation" r:id="rId11" imgW="1346040" imgH="266400" progId="Equation.DSMT4">
                  <p:embed/>
                </p:oleObj>
              </mc:Choice>
              <mc:Fallback>
                <p:oleObj name="Equation" r:id="rId11" imgW="1346040" imgH="2664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7175" y="3683000"/>
                        <a:ext cx="3925888" cy="776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4503738" y="3116263"/>
            <a:ext cx="2616200" cy="17335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rgbClr val="FF6600"/>
                </a:solidFill>
              </a:rPr>
              <a:t>Правильный </a:t>
            </a:r>
          </a:p>
          <a:p>
            <a:pPr algn="ctr"/>
            <a:r>
              <a:rPr lang="ru-RU" sz="2400">
                <a:solidFill>
                  <a:srgbClr val="FF6600"/>
                </a:solidFill>
              </a:rPr>
              <a:t>ответ</a:t>
            </a:r>
          </a:p>
        </p:txBody>
      </p:sp>
      <p:sp>
        <p:nvSpPr>
          <p:cNvPr id="44043" name="AutoShape 11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3892550" y="6443663"/>
            <a:ext cx="1398588" cy="1873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4044" name="Text Box 12">
            <a:hlinkClick r:id="" action="ppaction://hlinkshowjump?jump=endshow"/>
          </p:cNvPr>
          <p:cNvSpPr txBox="1">
            <a:spLocks noChangeArrowheads="1"/>
          </p:cNvSpPr>
          <p:nvPr/>
        </p:nvSpPr>
        <p:spPr bwMode="auto">
          <a:xfrm>
            <a:off x="4222750" y="6389688"/>
            <a:ext cx="758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200" u="sng">
                <a:solidFill>
                  <a:schemeClr val="bg1"/>
                </a:solidFill>
              </a:rPr>
              <a:t>Закрыть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2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xit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6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42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42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xit" presetSubtype="4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6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2" grpId="0" animBg="1"/>
      <p:bldP spid="44042" grpId="1" animBg="1"/>
      <p:bldP spid="44042" grpId="2" animBg="1"/>
      <p:bldP spid="44042" grpId="3" animBg="1"/>
      <p:bldP spid="44042" grpId="4" animBg="1"/>
      <p:bldP spid="44042" grpId="5" animBg="1"/>
      <p:bldP spid="44042" grpId="6" animBg="1"/>
      <p:bldP spid="44042" grpId="7" animBg="1"/>
      <p:bldP spid="44042" grpId="8" animBg="1"/>
      <p:bldP spid="44043" grpId="0" animBg="1"/>
    </p:bldLst>
  </p:timing>
</p:sld>
</file>

<file path=ppt/theme/theme1.xml><?xml version="1.0" encoding="utf-8"?>
<a:theme xmlns:a="http://schemas.openxmlformats.org/drawingml/2006/main" name="Шаблон макета «Цитрусовый»">
  <a:themeElements>
    <a:clrScheme name="Шаблон макета «Цитрусовый» 2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00CC00"/>
      </a:accent1>
      <a:accent2>
        <a:srgbClr val="FF822D"/>
      </a:accent2>
      <a:accent3>
        <a:srgbClr val="FFFFFF"/>
      </a:accent3>
      <a:accent4>
        <a:srgbClr val="000000"/>
      </a:accent4>
      <a:accent5>
        <a:srgbClr val="AAE2AA"/>
      </a:accent5>
      <a:accent6>
        <a:srgbClr val="E77528"/>
      </a:accent6>
      <a:hlink>
        <a:srgbClr val="FF63B1"/>
      </a:hlink>
      <a:folHlink>
        <a:srgbClr val="B2B2B2"/>
      </a:folHlink>
    </a:clrScheme>
    <a:fontScheme name="Шаблон макета «Цитрусовый»">
      <a:majorFont>
        <a:latin typeface="Tahoma"/>
        <a:ea typeface=""/>
        <a:cs typeface="Tahoma"/>
      </a:majorFont>
      <a:minorFont>
        <a:latin typeface="Tahoma"/>
        <a:ea typeface=""/>
        <a:cs typeface="Taho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блон макета «Цитрусовый» 1">
        <a:dk1>
          <a:srgbClr val="FC6600"/>
        </a:dk1>
        <a:lt1>
          <a:srgbClr val="C6FE82"/>
        </a:lt1>
        <a:dk2>
          <a:srgbClr val="FFFFFF"/>
        </a:dk2>
        <a:lt2>
          <a:srgbClr val="000000"/>
        </a:lt2>
        <a:accent1>
          <a:srgbClr val="00CC00"/>
        </a:accent1>
        <a:accent2>
          <a:srgbClr val="FF822D"/>
        </a:accent2>
        <a:accent3>
          <a:srgbClr val="DFFEC1"/>
        </a:accent3>
        <a:accent4>
          <a:srgbClr val="D756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макета «Цитрусовый» 2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00CC00"/>
        </a:accent1>
        <a:accent2>
          <a:srgbClr val="FF822D"/>
        </a:accent2>
        <a:accent3>
          <a:srgbClr val="FFFFFF"/>
        </a:accent3>
        <a:accent4>
          <a:srgbClr val="0000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макета «Цитрусовый»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макета «Цитрусовый» 4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72CE86"/>
        </a:accent1>
        <a:accent2>
          <a:srgbClr val="F6B070"/>
        </a:accent2>
        <a:accent3>
          <a:srgbClr val="FFFFFF"/>
        </a:accent3>
        <a:accent4>
          <a:srgbClr val="000000"/>
        </a:accent4>
        <a:accent5>
          <a:srgbClr val="BCE3C3"/>
        </a:accent5>
        <a:accent6>
          <a:srgbClr val="DF9F65"/>
        </a:accent6>
        <a:hlink>
          <a:srgbClr val="EB9DC4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макета «Цитрусовый» 5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58F91"/>
        </a:accent1>
        <a:accent2>
          <a:srgbClr val="CE7162"/>
        </a:accent2>
        <a:accent3>
          <a:srgbClr val="FFFFFF"/>
        </a:accent3>
        <a:accent4>
          <a:srgbClr val="000000"/>
        </a:accent4>
        <a:accent5>
          <a:srgbClr val="F9C6C7"/>
        </a:accent5>
        <a:accent6>
          <a:srgbClr val="BA6658"/>
        </a:accent6>
        <a:hlink>
          <a:srgbClr val="F6CA7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макета «Цитрусовый» 6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AB774"/>
        </a:accent1>
        <a:accent2>
          <a:srgbClr val="CBACD4"/>
        </a:accent2>
        <a:accent3>
          <a:srgbClr val="FFFFFF"/>
        </a:accent3>
        <a:accent4>
          <a:srgbClr val="000000"/>
        </a:accent4>
        <a:accent5>
          <a:srgbClr val="FCD8BC"/>
        </a:accent5>
        <a:accent6>
          <a:srgbClr val="B89BC0"/>
        </a:accent6>
        <a:hlink>
          <a:srgbClr val="C2EB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макета «Цитрусовый» 7">
        <a:dk1>
          <a:srgbClr val="3B6147"/>
        </a:dk1>
        <a:lt1>
          <a:srgbClr val="CED5E8"/>
        </a:lt1>
        <a:dk2>
          <a:srgbClr val="FFFFFF"/>
        </a:dk2>
        <a:lt2>
          <a:srgbClr val="777777"/>
        </a:lt2>
        <a:accent1>
          <a:srgbClr val="FEA868"/>
        </a:accent1>
        <a:accent2>
          <a:srgbClr val="9AA8D0"/>
        </a:accent2>
        <a:accent3>
          <a:srgbClr val="E3E7F2"/>
        </a:accent3>
        <a:accent4>
          <a:srgbClr val="31523B"/>
        </a:accent4>
        <a:accent5>
          <a:srgbClr val="FED1B9"/>
        </a:accent5>
        <a:accent6>
          <a:srgbClr val="8B98BC"/>
        </a:accent6>
        <a:hlink>
          <a:srgbClr val="9CE15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макета «Цитрусовый» 8">
        <a:dk1>
          <a:srgbClr val="2C395E"/>
        </a:dk1>
        <a:lt1>
          <a:srgbClr val="8798C7"/>
        </a:lt1>
        <a:dk2>
          <a:srgbClr val="FFFFFF"/>
        </a:dk2>
        <a:lt2>
          <a:srgbClr val="000000"/>
        </a:lt2>
        <a:accent1>
          <a:srgbClr val="FEE168"/>
        </a:accent1>
        <a:accent2>
          <a:srgbClr val="BAE482"/>
        </a:accent2>
        <a:accent3>
          <a:srgbClr val="C3CAE0"/>
        </a:accent3>
        <a:accent4>
          <a:srgbClr val="242F4F"/>
        </a:accent4>
        <a:accent5>
          <a:srgbClr val="FEEEB9"/>
        </a:accent5>
        <a:accent6>
          <a:srgbClr val="A8CF75"/>
        </a:accent6>
        <a:hlink>
          <a:srgbClr val="EFAD6B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макета «Цитрусовый»</Template>
  <TotalTime>252</TotalTime>
  <Words>25</Words>
  <Application>Microsoft Office PowerPoint</Application>
  <PresentationFormat>Экран (4:3)</PresentationFormat>
  <Paragraphs>13</Paragraphs>
  <Slides>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Tahoma</vt:lpstr>
      <vt:lpstr>Шаблон макета «Цитрусовый»</vt:lpstr>
      <vt:lpstr>Equation</vt:lpstr>
      <vt:lpstr>Квадратный корень из степени</vt:lpstr>
      <vt:lpstr>Вычислите:</vt:lpstr>
      <vt:lpstr>Упростите выражение:</vt:lpstr>
      <vt:lpstr>Упростите выражение: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Квадратный корень из степени</dc:title>
  <dc:subject>Алгебра 8 класс</dc:subject>
  <dc:creator>www.mathvaz.ru</dc:creator>
  <cp:lastModifiedBy>Пользователь Windows</cp:lastModifiedBy>
  <cp:revision>21</cp:revision>
  <dcterms:created xsi:type="dcterms:W3CDTF">2006-08-30T05:38:31Z</dcterms:created>
  <dcterms:modified xsi:type="dcterms:W3CDTF">2019-05-20T11:54:33Z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TC010690001049</vt:lpwstr>
  </property>
</Properties>
</file>