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259" r:id="rId4"/>
    <p:sldId id="320" r:id="rId5"/>
    <p:sldId id="267" r:id="rId6"/>
    <p:sldId id="266" r:id="rId7"/>
    <p:sldId id="265" r:id="rId8"/>
    <p:sldId id="264" r:id="rId9"/>
    <p:sldId id="263" r:id="rId10"/>
    <p:sldId id="262" r:id="rId11"/>
    <p:sldId id="261" r:id="rId12"/>
    <p:sldId id="268" r:id="rId13"/>
    <p:sldId id="271" r:id="rId14"/>
    <p:sldId id="272" r:id="rId15"/>
    <p:sldId id="273" r:id="rId16"/>
    <p:sldId id="274" r:id="rId17"/>
    <p:sldId id="275" r:id="rId18"/>
    <p:sldId id="276" r:id="rId19"/>
    <p:sldId id="322" r:id="rId20"/>
    <p:sldId id="277" r:id="rId21"/>
    <p:sldId id="278" r:id="rId22"/>
    <p:sldId id="279" r:id="rId23"/>
    <p:sldId id="281" r:id="rId24"/>
    <p:sldId id="290" r:id="rId25"/>
    <p:sldId id="321" r:id="rId26"/>
    <p:sldId id="291" r:id="rId27"/>
    <p:sldId id="292" r:id="rId28"/>
    <p:sldId id="297" r:id="rId29"/>
    <p:sldId id="296" r:id="rId30"/>
    <p:sldId id="295" r:id="rId31"/>
    <p:sldId id="294" r:id="rId32"/>
    <p:sldId id="293" r:id="rId33"/>
    <p:sldId id="289" r:id="rId34"/>
    <p:sldId id="284" r:id="rId35"/>
    <p:sldId id="299" r:id="rId36"/>
    <p:sldId id="300" r:id="rId37"/>
    <p:sldId id="323" r:id="rId38"/>
    <p:sldId id="305" r:id="rId39"/>
    <p:sldId id="304" r:id="rId40"/>
    <p:sldId id="303" r:id="rId41"/>
    <p:sldId id="302" r:id="rId42"/>
    <p:sldId id="301" r:id="rId43"/>
    <p:sldId id="306" r:id="rId44"/>
    <p:sldId id="298" r:id="rId45"/>
    <p:sldId id="287" r:id="rId46"/>
    <p:sldId id="307" r:id="rId47"/>
    <p:sldId id="317" r:id="rId48"/>
    <p:sldId id="324" r:id="rId49"/>
    <p:sldId id="316" r:id="rId50"/>
    <p:sldId id="315" r:id="rId51"/>
    <p:sldId id="314" r:id="rId52"/>
    <p:sldId id="313" r:id="rId53"/>
    <p:sldId id="312" r:id="rId54"/>
    <p:sldId id="311" r:id="rId55"/>
    <p:sldId id="310" r:id="rId56"/>
    <p:sldId id="309" r:id="rId57"/>
    <p:sldId id="318" r:id="rId58"/>
    <p:sldId id="319" r:id="rId5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42" autoAdjust="0"/>
    <p:restoredTop sz="94660"/>
  </p:normalViewPr>
  <p:slideViewPr>
    <p:cSldViewPr>
      <p:cViewPr varScale="1">
        <p:scale>
          <a:sx n="83" d="100"/>
          <a:sy n="83" d="100"/>
        </p:scale>
        <p:origin x="5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15-04-17T07:22:59.56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15-04-17T07:23:01.01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15-04-17T07:23:05.8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972D1-1818-4DEC-A8FB-91EE25CF3B97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10495-12E8-4E37-828C-36066C6CAB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494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10495-12E8-4E37-828C-36066C6CAB5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94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A5C05-A0D2-43BB-9E7D-23E81F36C33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99E735-2E03-4AFF-9973-CED4D20030D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12286D-E2BA-4863-848B-3FE3D73E6B5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9EA47-BA72-4C9F-AB94-FE576F17319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92E70-D059-4D7D-8CD9-0C4AE5CE7C0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6B99D7-C7BE-4386-BF96-66CCABB6225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F7101-CA94-4EDF-86E8-934045B7799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ED2FD-85C1-47EC-93FA-9A72A4E63CF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933564-673D-4B05-B2F1-B9696B6515F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AE8698-2675-4F89-93AB-738EEBE9CF3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FF2F74-47CD-44A5-BBEF-655586CC131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D00E419-8CA1-4F4E-A3B1-6404485EDC3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slide" Target="slide12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3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audio" Target="../media/audio1.wav"/><Relationship Id="rId7" Type="http://schemas.openxmlformats.org/officeDocument/2006/relationships/slide" Target="slide14.xml"/><Relationship Id="rId12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11" Type="http://schemas.openxmlformats.org/officeDocument/2006/relationships/image" Target="../media/image4.emf"/><Relationship Id="rId5" Type="http://schemas.openxmlformats.org/officeDocument/2006/relationships/slide" Target="slide2.xml"/><Relationship Id="rId10" Type="http://schemas.openxmlformats.org/officeDocument/2006/relationships/customXml" Target="../ink/ink2.xml"/><Relationship Id="rId4" Type="http://schemas.openxmlformats.org/officeDocument/2006/relationships/audio" Target="../media/audio2.wav"/><Relationship Id="rId9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slide" Target="slide23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16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17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slide" Target="slide23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5" Type="http://schemas.openxmlformats.org/officeDocument/2006/relationships/slide" Target="slide23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slide" Target="slide2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8.xml"/><Relationship Id="rId3" Type="http://schemas.openxmlformats.org/officeDocument/2006/relationships/slide" Target="slide3.xml"/><Relationship Id="rId7" Type="http://schemas.openxmlformats.org/officeDocument/2006/relationships/slide" Target="slide46.xml"/><Relationship Id="rId2" Type="http://schemas.openxmlformats.org/officeDocument/2006/relationships/slide" Target="slide5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5.xml"/><Relationship Id="rId5" Type="http://schemas.openxmlformats.org/officeDocument/2006/relationships/slide" Target="slide24.xml"/><Relationship Id="rId4" Type="http://schemas.openxmlformats.org/officeDocument/2006/relationships/slide" Target="slide13.xml"/><Relationship Id="rId9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3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2.xml"/><Relationship Id="rId5" Type="http://schemas.openxmlformats.org/officeDocument/2006/relationships/slide" Target="slide23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34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6.xml"/><Relationship Id="rId5" Type="http://schemas.openxmlformats.org/officeDocument/2006/relationships/slide" Target="slide34.xml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5" Type="http://schemas.openxmlformats.org/officeDocument/2006/relationships/slide" Target="slide34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8.xml"/><Relationship Id="rId5" Type="http://schemas.openxmlformats.org/officeDocument/2006/relationships/slide" Target="slide34.xml"/><Relationship Id="rId4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34.xml"/><Relationship Id="rId5" Type="http://schemas.openxmlformats.org/officeDocument/2006/relationships/slide" Target="slide29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30.xml"/><Relationship Id="rId5" Type="http://schemas.openxmlformats.org/officeDocument/2006/relationships/slide" Target="slide34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12.xml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31.xml"/><Relationship Id="rId5" Type="http://schemas.openxmlformats.org/officeDocument/2006/relationships/slide" Target="slide34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34.xml"/><Relationship Id="rId5" Type="http://schemas.openxmlformats.org/officeDocument/2006/relationships/slide" Target="slide32.xml"/><Relationship Id="rId4" Type="http://schemas.openxmlformats.org/officeDocument/2006/relationships/slide" Target="slide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33.xml"/><Relationship Id="rId5" Type="http://schemas.openxmlformats.org/officeDocument/2006/relationships/slide" Target="slide34.xml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36.xml"/><Relationship Id="rId5" Type="http://schemas.openxmlformats.org/officeDocument/2006/relationships/slide" Target="slide45.xml"/><Relationship Id="rId4" Type="http://schemas.openxmlformats.org/officeDocument/2006/relationships/slide" Target="slide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5.xml"/><Relationship Id="rId5" Type="http://schemas.openxmlformats.org/officeDocument/2006/relationships/slide" Target="slide37.xml"/><Relationship Id="rId4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38.xml"/><Relationship Id="rId5" Type="http://schemas.openxmlformats.org/officeDocument/2006/relationships/slide" Target="slide45.xml"/><Relationship Id="rId4" Type="http://schemas.openxmlformats.org/officeDocument/2006/relationships/slide" Target="slide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39.xml"/><Relationship Id="rId5" Type="http://schemas.openxmlformats.org/officeDocument/2006/relationships/slide" Target="slide45.xml"/><Relationship Id="rId4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0.xml"/><Relationship Id="rId5" Type="http://schemas.openxmlformats.org/officeDocument/2006/relationships/slide" Target="slide45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5.xml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1.xml"/><Relationship Id="rId5" Type="http://schemas.openxmlformats.org/officeDocument/2006/relationships/slide" Target="slide45.xml"/><Relationship Id="rId4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5.xml"/><Relationship Id="rId5" Type="http://schemas.openxmlformats.org/officeDocument/2006/relationships/slide" Target="slide42.xml"/><Relationship Id="rId4" Type="http://schemas.openxmlformats.org/officeDocument/2006/relationships/slide" Target="slide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3.xml"/><Relationship Id="rId5" Type="http://schemas.openxmlformats.org/officeDocument/2006/relationships/slide" Target="slide45.xml"/><Relationship Id="rId4" Type="http://schemas.openxmlformats.org/officeDocument/2006/relationships/slide" Target="slide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4.xml"/><Relationship Id="rId5" Type="http://schemas.openxmlformats.org/officeDocument/2006/relationships/slide" Target="slide45.xml"/><Relationship Id="rId4" Type="http://schemas.openxmlformats.org/officeDocument/2006/relationships/slide" Target="slide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7.xml"/><Relationship Id="rId5" Type="http://schemas.openxmlformats.org/officeDocument/2006/relationships/slide" Target="slide56.xml"/><Relationship Id="rId4" Type="http://schemas.openxmlformats.org/officeDocument/2006/relationships/slide" Target="slide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8.xml"/><Relationship Id="rId5" Type="http://schemas.openxmlformats.org/officeDocument/2006/relationships/slide" Target="slide56.xml"/><Relationship Id="rId4" Type="http://schemas.openxmlformats.org/officeDocument/2006/relationships/slide" Target="slide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9.xml"/><Relationship Id="rId5" Type="http://schemas.openxmlformats.org/officeDocument/2006/relationships/slide" Target="slide56.xml"/><Relationship Id="rId4" Type="http://schemas.openxmlformats.org/officeDocument/2006/relationships/slide" Target="slide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50.xml"/><Relationship Id="rId5" Type="http://schemas.openxmlformats.org/officeDocument/2006/relationships/slide" Target="slide56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12.xml"/><Relationship Id="rId4" Type="http://schemas.openxmlformats.org/officeDocument/2006/relationships/slide" Target="slide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56.xml"/><Relationship Id="rId5" Type="http://schemas.openxmlformats.org/officeDocument/2006/relationships/slide" Target="slide51.xml"/><Relationship Id="rId4" Type="http://schemas.openxmlformats.org/officeDocument/2006/relationships/slide" Target="slide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52.xml"/><Relationship Id="rId5" Type="http://schemas.openxmlformats.org/officeDocument/2006/relationships/slide" Target="slide56.xml"/><Relationship Id="rId4" Type="http://schemas.openxmlformats.org/officeDocument/2006/relationships/slide" Target="slide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53.xml"/><Relationship Id="rId5" Type="http://schemas.openxmlformats.org/officeDocument/2006/relationships/slide" Target="slide56.xml"/><Relationship Id="rId4" Type="http://schemas.openxmlformats.org/officeDocument/2006/relationships/slide" Target="slide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54.xml"/><Relationship Id="rId5" Type="http://schemas.openxmlformats.org/officeDocument/2006/relationships/slide" Target="slide56.xml"/><Relationship Id="rId4" Type="http://schemas.openxmlformats.org/officeDocument/2006/relationships/slide" Target="slide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56.xml"/><Relationship Id="rId5" Type="http://schemas.openxmlformats.org/officeDocument/2006/relationships/slide" Target="slide55.xml"/><Relationship Id="rId4" Type="http://schemas.openxmlformats.org/officeDocument/2006/relationships/slide" Target="slide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1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8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1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 anchor="ctr"/>
          <a:lstStyle/>
          <a:p>
            <a:pPr eaLnBrk="1" hangingPunct="1"/>
            <a:r>
              <a:rPr lang="ru-RU" altLang="ru-RU" sz="4400" b="1" smtClean="0">
                <a:solidFill>
                  <a:srgbClr val="006699"/>
                </a:solidFill>
              </a:rPr>
              <a:t>Тренажер «Действия с рациональными числами»</a:t>
            </a:r>
          </a:p>
        </p:txBody>
      </p:sp>
      <p:sp>
        <p:nvSpPr>
          <p:cNvPr id="2052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85800" y="1295400"/>
            <a:ext cx="7924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568297">
            <a:off x="1981200" y="3429000"/>
            <a:ext cx="19716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 чисел с разными знаками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9,7 </a:t>
            </a:r>
            <a:r>
              <a:rPr lang="ru-RU" altLang="ru-RU" sz="3200" b="1" dirty="0">
                <a:solidFill>
                  <a:schemeClr val="bg1"/>
                </a:solidFill>
              </a:rPr>
              <a:t>+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(- 5,4)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024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-15,1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0246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15,1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0247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ru-RU" sz="2800" b="1" dirty="0">
                <a:solidFill>
                  <a:schemeClr val="bg1"/>
                </a:solidFill>
              </a:rPr>
              <a:t>4</a:t>
            </a:r>
            <a:r>
              <a:rPr lang="ru-RU" altLang="ru-RU" sz="2800" b="1" dirty="0" smtClean="0">
                <a:solidFill>
                  <a:schemeClr val="bg1"/>
                </a:solidFill>
              </a:rPr>
              <a:t>,3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0248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-3,3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10246" grpId="0" animBg="1"/>
      <p:bldP spid="10247" grpId="0" animBg="1"/>
      <p:bldP spid="102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 чисел с разными знаками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>
                <a:solidFill>
                  <a:schemeClr val="bg1"/>
                </a:solidFill>
              </a:rPr>
              <a:t>0 + (– 3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9221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ru-RU" sz="2800" b="1" dirty="0" smtClean="0">
                <a:solidFill>
                  <a:schemeClr val="bg1"/>
                </a:solidFill>
              </a:rPr>
              <a:t>-3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9222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223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9224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ru-RU" sz="2800" b="1" dirty="0" smtClean="0">
                <a:solidFill>
                  <a:schemeClr val="bg1"/>
                </a:solidFill>
              </a:rPr>
              <a:t>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1" grpId="0" animBg="1"/>
      <p:bldP spid="9222" grpId="0" animBg="1"/>
      <p:bldP spid="9223" grpId="0" animBg="1"/>
      <p:bldP spid="92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 чисел с разными знаками</a:t>
            </a:r>
          </a:p>
        </p:txBody>
      </p:sp>
      <p:sp>
        <p:nvSpPr>
          <p:cNvPr id="16402" name="AutoShape 18"/>
          <p:cNvSpPr>
            <a:spLocks noChangeArrowheads="1"/>
          </p:cNvSpPr>
          <p:nvPr/>
        </p:nvSpPr>
        <p:spPr bwMode="auto">
          <a:xfrm>
            <a:off x="3200400" y="1295400"/>
            <a:ext cx="27432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ОШИБКА</a:t>
            </a:r>
            <a:endParaRPr lang="ru-RU" altLang="ru-RU" sz="3200" b="1">
              <a:solidFill>
                <a:schemeClr val="bg1"/>
              </a:solidFill>
            </a:endParaRPr>
          </a:p>
        </p:txBody>
      </p:sp>
      <p:sp>
        <p:nvSpPr>
          <p:cNvPr id="16404" name="AutoShape 2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4114800" y="2286000"/>
            <a:ext cx="914400" cy="914400"/>
          </a:xfrm>
          <a:prstGeom prst="actionButtonReturn">
            <a:avLst/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914400" y="3352800"/>
            <a:ext cx="7315200" cy="281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eaLnBrk="1" hangingPunct="1"/>
            <a:r>
              <a:rPr lang="ru-RU" altLang="ru-RU" b="1"/>
              <a:t>Чтобы сложить два отрицательных числа, надо:</a:t>
            </a:r>
          </a:p>
          <a:p>
            <a:pPr marL="342900" indent="-342900" eaLnBrk="1" hangingPunct="1">
              <a:buFontTx/>
              <a:buAutoNum type="arabicParenR"/>
            </a:pPr>
            <a:r>
              <a:rPr lang="ru-RU" altLang="ru-RU" b="1"/>
              <a:t>сложить их модули;</a:t>
            </a:r>
          </a:p>
          <a:p>
            <a:pPr marL="342900" indent="-342900" eaLnBrk="1" hangingPunct="1">
              <a:buFontTx/>
              <a:buAutoNum type="arabicParenR"/>
            </a:pPr>
            <a:r>
              <a:rPr lang="ru-RU" altLang="ru-RU" b="1"/>
              <a:t>поставить перед полученным числом знак « – ».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– 8,7 + (– 3,5) = – (8,7 + 3,5) = – 12,2.</a:t>
            </a:r>
          </a:p>
          <a:p>
            <a:pPr marL="342900" indent="-342900" eaLnBrk="1" hangingPunct="1"/>
            <a:endParaRPr lang="ru-RU" altLang="ru-RU" b="1"/>
          </a:p>
          <a:p>
            <a:pPr marL="342900" indent="-342900" eaLnBrk="1" hangingPunct="1"/>
            <a:r>
              <a:rPr lang="ru-RU" altLang="ru-RU" b="1"/>
              <a:t>Чтобы сложить два числа с разными знаками, надо:</a:t>
            </a:r>
          </a:p>
          <a:p>
            <a:pPr marL="342900" indent="-342900" eaLnBrk="1" hangingPunct="1">
              <a:buFontTx/>
              <a:buAutoNum type="arabicParenR"/>
            </a:pPr>
            <a:r>
              <a:rPr lang="ru-RU" altLang="ru-RU" b="1"/>
              <a:t>из большего модуля слагаемых вычесть меньший;</a:t>
            </a:r>
          </a:p>
          <a:p>
            <a:pPr marL="342900" indent="-342900" eaLnBrk="1" hangingPunct="1">
              <a:buFontTx/>
              <a:buAutoNum type="arabicParenR"/>
            </a:pPr>
            <a:r>
              <a:rPr lang="ru-RU" altLang="ru-RU" b="1"/>
              <a:t>поставить перед полученным числом знак того слагаемого,</a:t>
            </a:r>
          </a:p>
          <a:p>
            <a:pPr marL="342900" indent="-342900" eaLnBrk="1" hangingPunct="1"/>
            <a:r>
              <a:rPr lang="ru-RU" altLang="ru-RU" b="1"/>
              <a:t>модуль которого больше.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2,7 + (– 3,4) = – (3,4 – 2,7) = – 0,7.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2" grpId="0" animBg="1"/>
      <p:bldP spid="16404" grpId="0" animBg="1"/>
      <p:bldP spid="1640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 чисел с разными знаками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3,8 </a:t>
            </a:r>
            <a:r>
              <a:rPr lang="ru-RU" altLang="ru-RU" sz="3200" b="1" dirty="0">
                <a:solidFill>
                  <a:schemeClr val="bg1"/>
                </a:solidFill>
              </a:rPr>
              <a:t>– (–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4,2)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9461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–0,4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9462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– 8</a:t>
            </a:r>
          </a:p>
        </p:txBody>
      </p:sp>
      <p:sp>
        <p:nvSpPr>
          <p:cNvPr id="19463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9464" name="AutoShape 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05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487813" y="13371513"/>
              <a:ext cx="0" cy="0"/>
            </p14:xfrm>
          </p:contentPart>
        </mc:Choice>
        <mc:Fallback xmlns="">
          <p:pic>
            <p:nvPicPr>
              <p:cNvPr id="205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487813" y="13371513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5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517975" y="13328650"/>
              <a:ext cx="0" cy="0"/>
            </p14:xfrm>
          </p:contentPart>
        </mc:Choice>
        <mc:Fallback xmlns="">
          <p:pic>
            <p:nvPicPr>
              <p:cNvPr id="205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517975" y="1332865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05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432125" y="13077825"/>
              <a:ext cx="0" cy="0"/>
            </p14:xfrm>
          </p:contentPart>
        </mc:Choice>
        <mc:Fallback xmlns="">
          <p:pic>
            <p:nvPicPr>
              <p:cNvPr id="205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432125" y="13077825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 animBg="1"/>
      <p:bldP spid="19462" grpId="0" animBg="1"/>
      <p:bldP spid="19463" grpId="0" animBg="1"/>
      <p:bldP spid="194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 чисел с разными знаками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11– </a:t>
            </a:r>
            <a:r>
              <a:rPr lang="ru-RU" altLang="ru-RU" sz="3200" b="1" dirty="0">
                <a:solidFill>
                  <a:schemeClr val="bg1"/>
                </a:solidFill>
              </a:rPr>
              <a:t>( –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2,7)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2048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- 13,7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20486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–8,3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0487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13,7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0488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8,3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5" grpId="0" animBg="1"/>
      <p:bldP spid="20486" grpId="0" animBg="1"/>
      <p:bldP spid="20487" grpId="0" animBg="1"/>
      <p:bldP spid="2048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 чисел с разными знаками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>
                <a:solidFill>
                  <a:schemeClr val="bg1"/>
                </a:solidFill>
              </a:rPr>
              <a:t>– 8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– </a:t>
            </a:r>
            <a:r>
              <a:rPr lang="ru-RU" altLang="ru-RU" sz="3200" b="1" dirty="0">
                <a:solidFill>
                  <a:schemeClr val="bg1"/>
                </a:solidFill>
              </a:rPr>
              <a:t>(– 6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2150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ru-RU" sz="2800" b="1" dirty="0" smtClean="0">
                <a:solidFill>
                  <a:schemeClr val="bg1"/>
                </a:solidFill>
              </a:rPr>
              <a:t>-2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1510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1511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ru-RU" sz="2800" b="1" dirty="0" smtClean="0">
                <a:solidFill>
                  <a:schemeClr val="bg1"/>
                </a:solidFill>
              </a:rPr>
              <a:t>-14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1512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2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 animBg="1"/>
      <p:bldP spid="21510" grpId="0" animBg="1"/>
      <p:bldP spid="21511" grpId="0" animBg="1"/>
      <p:bldP spid="215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 чисел с разными знаками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1,7 - (- 4,8)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2253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ru-RU" sz="2800" b="1" dirty="0" smtClean="0">
                <a:solidFill>
                  <a:schemeClr val="bg1"/>
                </a:solidFill>
              </a:rPr>
              <a:t>6,5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2534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3,1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2535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5,5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2536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77000" y="206704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ru-RU" sz="2800" b="1" dirty="0" smtClean="0">
                <a:solidFill>
                  <a:schemeClr val="bg1"/>
                </a:solidFill>
              </a:rPr>
              <a:t>- 3,1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  <p:bldP spid="22535" grpId="0" animBg="1"/>
      <p:bldP spid="225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 чисел с разными знаками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1691680" y="1268760"/>
            <a:ext cx="5787008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-10 – 7,2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23557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-2,8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3558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5856" y="2060848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-17,2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3559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2,8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3560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17,2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 animBg="1"/>
      <p:bldP spid="23558" grpId="0" animBg="1"/>
      <p:bldP spid="23559" grpId="0" animBg="1"/>
      <p:bldP spid="235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 чисел с разными знаками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4 – 8,5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24581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4.5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24582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- 12,5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4583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-4,5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4584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-8,1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4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83" grpId="0" animBg="1"/>
      <p:bldP spid="2458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 чисел с разными знаками</a:t>
            </a:r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- 7- (- 3)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7373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10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73734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3735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- 10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3736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4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nimBg="1"/>
      <p:bldP spid="73733" grpId="0" animBg="1"/>
      <p:bldP spid="73734" grpId="0" animBg="1"/>
      <p:bldP spid="73735" grpId="0" animBg="1"/>
      <p:bldP spid="737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09600" y="4572000"/>
            <a:ext cx="21336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Справка</a:t>
            </a:r>
          </a:p>
        </p:txBody>
      </p:sp>
      <p:sp>
        <p:nvSpPr>
          <p:cNvPr id="3075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09600" y="762000"/>
            <a:ext cx="21336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</a:t>
            </a:r>
          </a:p>
        </p:txBody>
      </p:sp>
      <p:sp>
        <p:nvSpPr>
          <p:cNvPr id="3076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09600" y="1524000"/>
            <a:ext cx="21336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</a:t>
            </a:r>
          </a:p>
        </p:txBody>
      </p:sp>
      <p:sp>
        <p:nvSpPr>
          <p:cNvPr id="3077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09600" y="2286000"/>
            <a:ext cx="21336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</a:t>
            </a:r>
          </a:p>
        </p:txBody>
      </p:sp>
      <p:sp>
        <p:nvSpPr>
          <p:cNvPr id="3078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09600" y="3048000"/>
            <a:ext cx="21336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</a:t>
            </a:r>
          </a:p>
        </p:txBody>
      </p:sp>
      <p:sp>
        <p:nvSpPr>
          <p:cNvPr id="3079" name="AutoShape 9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9600" y="3810000"/>
            <a:ext cx="21336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 dirty="0">
                <a:solidFill>
                  <a:schemeClr val="bg1"/>
                </a:solidFill>
              </a:rPr>
              <a:t>Все действия</a:t>
            </a:r>
          </a:p>
        </p:txBody>
      </p:sp>
      <p:sp>
        <p:nvSpPr>
          <p:cNvPr id="3080" name="AutoShape 10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609600" y="5334000"/>
            <a:ext cx="21336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Источники</a:t>
            </a: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895600" y="685800"/>
            <a:ext cx="5562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 dirty="0"/>
              <a:t>Здравствуй,  дорогой  друг!</a:t>
            </a:r>
          </a:p>
          <a:p>
            <a:pPr algn="ctr" eaLnBrk="1" hangingPunct="1"/>
            <a:endParaRPr lang="ru-RU" altLang="ru-RU" sz="800" b="1" dirty="0"/>
          </a:p>
          <a:p>
            <a:pPr algn="ctr" eaLnBrk="1" hangingPunct="1"/>
            <a:r>
              <a:rPr lang="ru-RU" altLang="ru-RU" b="1" dirty="0"/>
              <a:t>Тебя приветствует интерактивный тренажер</a:t>
            </a:r>
          </a:p>
          <a:p>
            <a:pPr algn="ctr" eaLnBrk="1" hangingPunct="1"/>
            <a:r>
              <a:rPr lang="ru-RU" altLang="ru-RU" b="1" dirty="0"/>
              <a:t>«Действия с рациональными </a:t>
            </a:r>
            <a:r>
              <a:rPr lang="ru-RU" altLang="ru-RU" b="1" dirty="0" smtClean="0"/>
              <a:t>числами».</a:t>
            </a:r>
          </a:p>
          <a:p>
            <a:pPr algn="ctr" eaLnBrk="1" hangingPunct="1"/>
            <a:r>
              <a:rPr lang="ru-RU" altLang="ru-RU" b="1" dirty="0" smtClean="0"/>
              <a:t>Тренажер </a:t>
            </a:r>
            <a:r>
              <a:rPr lang="ru-RU" altLang="ru-RU" b="1" dirty="0"/>
              <a:t>содержит</a:t>
            </a:r>
          </a:p>
          <a:p>
            <a:pPr algn="ctr" eaLnBrk="1" hangingPunct="1"/>
            <a:r>
              <a:rPr lang="ru-RU" altLang="ru-RU" b="1" dirty="0"/>
              <a:t>5   игр,    состоящих    из   9   тестовых   заданий </a:t>
            </a:r>
          </a:p>
          <a:p>
            <a:pPr algn="ctr" eaLnBrk="1" hangingPunct="1"/>
            <a:r>
              <a:rPr lang="ru-RU" altLang="ru-RU" b="1" dirty="0"/>
              <a:t>с четырьмя вариантами ответа. При правильном</a:t>
            </a:r>
          </a:p>
          <a:p>
            <a:pPr algn="ctr" eaLnBrk="1" hangingPunct="1"/>
            <a:r>
              <a:rPr lang="ru-RU" altLang="ru-RU" b="1" dirty="0"/>
              <a:t>выборе  ответа   </a:t>
            </a:r>
            <a:r>
              <a:rPr lang="ru-RU" altLang="ru-RU" b="1" dirty="0" smtClean="0"/>
              <a:t>появится следующее задание.  </a:t>
            </a:r>
            <a:r>
              <a:rPr lang="ru-RU" altLang="ru-RU" b="1" dirty="0"/>
              <a:t>При</a:t>
            </a:r>
          </a:p>
          <a:p>
            <a:pPr algn="ctr" eaLnBrk="1" hangingPunct="1"/>
            <a:r>
              <a:rPr lang="ru-RU" altLang="ru-RU" b="1" dirty="0"/>
              <a:t>неверном   выборе   ответа   у   тебя   есть  шанс </a:t>
            </a:r>
          </a:p>
          <a:p>
            <a:pPr algn="ctr" eaLnBrk="1" hangingPunct="1"/>
            <a:r>
              <a:rPr lang="ru-RU" altLang="ru-RU" b="1" dirty="0"/>
              <a:t>исправить свою ошибку. </a:t>
            </a:r>
          </a:p>
          <a:p>
            <a:pPr algn="ctr" eaLnBrk="1" hangingPunct="1"/>
            <a:endParaRPr lang="ru-RU" altLang="ru-RU" sz="300" b="1" dirty="0"/>
          </a:p>
          <a:p>
            <a:pPr algn="ctr" eaLnBrk="1" hangingPunct="1"/>
            <a:r>
              <a:rPr lang="ru-RU" altLang="ru-RU" b="1" dirty="0"/>
              <a:t>Работая с тренажером, ты научишься складывать,</a:t>
            </a:r>
          </a:p>
          <a:p>
            <a:pPr algn="ctr" eaLnBrk="1" hangingPunct="1"/>
            <a:r>
              <a:rPr lang="ru-RU" altLang="ru-RU" b="1" dirty="0"/>
              <a:t>вычитать, умножать и делить числа с разными</a:t>
            </a:r>
          </a:p>
          <a:p>
            <a:pPr algn="ctr" eaLnBrk="1" hangingPunct="1"/>
            <a:r>
              <a:rPr lang="ru-RU" altLang="ru-RU" b="1" dirty="0"/>
              <a:t>знаками. </a:t>
            </a:r>
          </a:p>
          <a:p>
            <a:pPr algn="ctr" eaLnBrk="1" hangingPunct="1"/>
            <a:endParaRPr lang="ru-RU" altLang="ru-RU" sz="300" b="1" dirty="0"/>
          </a:p>
          <a:p>
            <a:pPr algn="ctr" eaLnBrk="1" hangingPunct="1"/>
            <a:r>
              <a:rPr lang="ru-RU" altLang="ru-RU" b="1" dirty="0"/>
              <a:t>В  левой части  слайда ты  найдешь  содержание</a:t>
            </a:r>
          </a:p>
          <a:p>
            <a:pPr algn="ctr" eaLnBrk="1" hangingPunct="1"/>
            <a:r>
              <a:rPr lang="ru-RU" altLang="ru-RU" b="1" dirty="0"/>
              <a:t>разделов  тренажера.   На  любом  этапе  работы</a:t>
            </a:r>
          </a:p>
          <a:p>
            <a:pPr algn="ctr" eaLnBrk="1" hangingPunct="1"/>
            <a:r>
              <a:rPr lang="ru-RU" altLang="ru-RU" b="1" dirty="0"/>
              <a:t>содержание  открывается   по  щелчку  мыши  на</a:t>
            </a:r>
          </a:p>
          <a:p>
            <a:pPr algn="ctr" eaLnBrk="1" hangingPunct="1"/>
            <a:r>
              <a:rPr lang="ru-RU" altLang="ru-RU" b="1" dirty="0"/>
              <a:t>«управляющую кнопку»:                                          </a:t>
            </a:r>
            <a:endParaRPr lang="ru-RU" altLang="ru-RU" sz="800" b="1" dirty="0"/>
          </a:p>
          <a:p>
            <a:pPr algn="ctr" eaLnBrk="1" hangingPunct="1"/>
            <a:r>
              <a:rPr lang="ru-RU" altLang="ru-RU" b="1" dirty="0"/>
              <a:t>                                      </a:t>
            </a:r>
            <a:endParaRPr lang="ru-RU" altLang="ru-RU" sz="800" b="1" dirty="0"/>
          </a:p>
          <a:p>
            <a:pPr algn="ctr" eaLnBrk="1" hangingPunct="1"/>
            <a:r>
              <a:rPr lang="ru-RU" altLang="ru-RU" b="1" dirty="0"/>
              <a:t>Для выхода из тренажера нажми клавишу «</a:t>
            </a:r>
            <a:r>
              <a:rPr lang="en-US" altLang="ru-RU" b="1" dirty="0"/>
              <a:t>Esc</a:t>
            </a:r>
            <a:r>
              <a:rPr lang="ru-RU" altLang="ru-RU" b="1" dirty="0"/>
              <a:t>».</a:t>
            </a:r>
          </a:p>
          <a:p>
            <a:pPr algn="ctr" eaLnBrk="1" hangingPunct="1"/>
            <a:endParaRPr lang="ru-RU" altLang="ru-RU" sz="300" b="1" dirty="0"/>
          </a:p>
          <a:p>
            <a:pPr algn="ctr" eaLnBrk="1" hangingPunct="1"/>
            <a:r>
              <a:rPr lang="ru-RU" altLang="ru-RU" b="1" dirty="0"/>
              <a:t>Желаю удачи в решении заданий!</a:t>
            </a:r>
            <a:r>
              <a:rPr lang="ru-RU" altLang="ru-RU" b="1" dirty="0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3082" name="AutoShape 1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867400" y="51816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 чисел с разными знаками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>
                <a:solidFill>
                  <a:schemeClr val="bg1"/>
                </a:solidFill>
              </a:rPr>
              <a:t>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- 5,1 – 3,6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2560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- 1,5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5606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5607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- 8,7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5608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8,7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  <p:bldP spid="25606" grpId="0" animBg="1"/>
      <p:bldP spid="25607" grpId="0" animBg="1"/>
      <p:bldP spid="2560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 чисел с разными знаками</a:t>
            </a: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0 – 7,7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2662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>
                <a:solidFill>
                  <a:schemeClr val="bg1"/>
                </a:solidFill>
              </a:rPr>
              <a:t>0</a:t>
            </a:r>
            <a:endParaRPr lang="ru-RU" altLang="ru-RU" sz="3200" b="1">
              <a:solidFill>
                <a:schemeClr val="bg1"/>
              </a:solidFill>
            </a:endParaRPr>
          </a:p>
        </p:txBody>
      </p:sp>
      <p:sp>
        <p:nvSpPr>
          <p:cNvPr id="26630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19872" y="2060848"/>
            <a:ext cx="1152128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lvl="1"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-7,7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6631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7,7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26632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2,3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  <p:bldP spid="26631" grpId="0" animBg="1"/>
      <p:bldP spid="266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7670" name="AutoShape 22"/>
          <p:cNvSpPr>
            <a:spLocks noChangeArrowheads="1"/>
          </p:cNvSpPr>
          <p:nvPr/>
        </p:nvSpPr>
        <p:spPr bwMode="auto">
          <a:xfrm>
            <a:off x="611560" y="548680"/>
            <a:ext cx="7924800" cy="1447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МОЛОДЕЦ !!!</a:t>
            </a:r>
          </a:p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Попробуй решить и другие задания.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 чисел с разными знаками</a:t>
            </a: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3200400" y="1295400"/>
            <a:ext cx="27432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ОШИБКА</a:t>
            </a:r>
            <a:endParaRPr lang="ru-RU" altLang="ru-RU" sz="3200" b="1">
              <a:solidFill>
                <a:schemeClr val="bg1"/>
              </a:solidFill>
            </a:endParaRPr>
          </a:p>
        </p:txBody>
      </p:sp>
      <p:sp>
        <p:nvSpPr>
          <p:cNvPr id="29702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4114800" y="2286000"/>
            <a:ext cx="914400" cy="914400"/>
          </a:xfrm>
          <a:prstGeom prst="actionButtonReturn">
            <a:avLst/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219200" y="3810000"/>
            <a:ext cx="6705600" cy="2362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eaLnBrk="1" hangingPunct="1"/>
            <a:r>
              <a:rPr lang="ru-RU" altLang="ru-RU" b="1"/>
              <a:t>Чтобы  из  данного  числа  вычесть  другое,  надо  к</a:t>
            </a:r>
          </a:p>
          <a:p>
            <a:pPr marL="342900" indent="-342900" eaLnBrk="1" hangingPunct="1"/>
            <a:r>
              <a:rPr lang="ru-RU" altLang="ru-RU" b="1"/>
              <a:t>уменьшаемому прибавить число, противоположное</a:t>
            </a:r>
          </a:p>
          <a:p>
            <a:pPr marL="342900" indent="-342900" eaLnBrk="1" hangingPunct="1"/>
            <a:r>
              <a:rPr lang="ru-RU" altLang="ru-RU" b="1"/>
              <a:t>вычитаемому:</a:t>
            </a:r>
            <a:r>
              <a:rPr lang="ru-RU" altLang="ru-RU" b="1" i="1"/>
              <a:t>  </a:t>
            </a:r>
            <a:r>
              <a:rPr lang="en-US" altLang="ru-RU" b="1" i="1"/>
              <a:t>a – b = a + ( – b)</a:t>
            </a:r>
            <a:endParaRPr lang="ru-RU" altLang="ru-RU" b="1" i="1"/>
          </a:p>
          <a:p>
            <a:pPr marL="342900" indent="-342900" eaLnBrk="1" hangingPunct="1"/>
            <a:endParaRPr lang="ru-RU" altLang="ru-RU" b="1"/>
          </a:p>
          <a:p>
            <a:pPr marL="342900" indent="-342900" eaLnBrk="1" hangingPunct="1"/>
            <a:r>
              <a:rPr lang="ru-RU" altLang="ru-RU" b="1"/>
              <a:t>Любое выражение, содержащее лишь знаки сложения</a:t>
            </a:r>
          </a:p>
          <a:p>
            <a:pPr marL="342900" indent="-342900" eaLnBrk="1" hangingPunct="1"/>
            <a:r>
              <a:rPr lang="ru-RU" altLang="ru-RU" b="1"/>
              <a:t>и вычитания, можно рассмотреть как сумму.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– 1,8 – 1,4 = – 1,8 + (– 1,4) = – (1,8 + 1,4) = – 3,2.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  <p:bldP spid="29702" grpId="0" animBg="1"/>
      <p:bldP spid="2970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 чисел с разными знаками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1,2 * (- 5)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38917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8918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38919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60032" y="2060848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60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38920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- 60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  <p:bldP spid="38917" grpId="0" animBg="1"/>
      <p:bldP spid="38918" grpId="0" animBg="1"/>
      <p:bldP spid="38919" grpId="0" animBg="1"/>
      <p:bldP spid="389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 чисел с разными знаками</a:t>
            </a:r>
          </a:p>
        </p:txBody>
      </p:sp>
      <p:sp>
        <p:nvSpPr>
          <p:cNvPr id="72708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Вычислите:</a:t>
            </a:r>
            <a:r>
              <a:rPr lang="ru-RU" altLang="ru-RU" b="1">
                <a:solidFill>
                  <a:schemeClr val="bg1"/>
                </a:solidFill>
              </a:rPr>
              <a:t>  </a:t>
            </a:r>
            <a:r>
              <a:rPr lang="ru-RU" altLang="ru-RU" sz="3200" b="1">
                <a:solidFill>
                  <a:schemeClr val="bg1"/>
                </a:solidFill>
              </a:rPr>
              <a:t>– 1,3 </a:t>
            </a:r>
            <a:r>
              <a:rPr lang="en-US" altLang="ru-RU" sz="3200" b="1">
                <a:solidFill>
                  <a:schemeClr val="bg1"/>
                </a:solidFill>
              </a:rPr>
              <a:t>·</a:t>
            </a:r>
            <a:r>
              <a:rPr lang="ru-RU" altLang="ru-RU" sz="3200" b="1">
                <a:solidFill>
                  <a:schemeClr val="bg1"/>
                </a:solidFill>
              </a:rPr>
              <a:t> 2</a:t>
            </a:r>
            <a:endParaRPr lang="en-US" altLang="ru-RU" sz="3200" b="1">
              <a:solidFill>
                <a:schemeClr val="bg1"/>
              </a:solidFill>
            </a:endParaRPr>
          </a:p>
        </p:txBody>
      </p:sp>
      <p:sp>
        <p:nvSpPr>
          <p:cNvPr id="7270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>
                <a:solidFill>
                  <a:schemeClr val="bg1"/>
                </a:solidFill>
              </a:rPr>
              <a:t>2,6</a:t>
            </a:r>
          </a:p>
        </p:txBody>
      </p:sp>
      <p:sp>
        <p:nvSpPr>
          <p:cNvPr id="72710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>
                <a:solidFill>
                  <a:schemeClr val="bg1"/>
                </a:solidFill>
              </a:rPr>
              <a:t>1,32</a:t>
            </a:r>
          </a:p>
        </p:txBody>
      </p:sp>
      <p:sp>
        <p:nvSpPr>
          <p:cNvPr id="72711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>
                <a:solidFill>
                  <a:schemeClr val="bg1"/>
                </a:solidFill>
              </a:rPr>
              <a:t>– 2,3</a:t>
            </a:r>
          </a:p>
        </p:txBody>
      </p:sp>
      <p:sp>
        <p:nvSpPr>
          <p:cNvPr id="72712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– 2,6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/>
      <p:bldP spid="72709" grpId="0" animBg="1"/>
      <p:bldP spid="72710" grpId="0" animBg="1"/>
      <p:bldP spid="72711" grpId="0" animBg="1"/>
      <p:bldP spid="727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 чисел с разными знаками</a:t>
            </a: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</a:t>
            </a:r>
            <a:r>
              <a:rPr lang="ru-RU" altLang="ru-RU" sz="3200" b="1" dirty="0">
                <a:solidFill>
                  <a:schemeClr val="bg1"/>
                </a:solidFill>
              </a:rPr>
              <a:t>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- 3 * ( - 17)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4096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-51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0966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61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0967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5,1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0968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51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5" grpId="0" animBg="1"/>
      <p:bldP spid="40966" grpId="0" animBg="1"/>
      <p:bldP spid="40967" grpId="0" animBg="1"/>
      <p:bldP spid="4096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 чисел с разными знаками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( - 4,1) * ( - 2)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4198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–8,2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1990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8,2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1991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82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1992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- 82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1989" grpId="0" animBg="1"/>
      <p:bldP spid="41990" grpId="0" animBg="1"/>
      <p:bldP spid="41991" grpId="0" animBg="1"/>
      <p:bldP spid="4199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 чисел с разными знаками</a:t>
            </a:r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>
                <a:solidFill>
                  <a:schemeClr val="bg1"/>
                </a:solidFill>
              </a:rPr>
              <a:t>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6,5 * ( - 3)</a:t>
            </a:r>
            <a:endParaRPr lang="en-US" altLang="ru-RU" sz="3200" b="1" dirty="0">
              <a:solidFill>
                <a:schemeClr val="bg1"/>
              </a:solidFill>
            </a:endParaRPr>
          </a:p>
        </p:txBody>
      </p:sp>
      <p:sp>
        <p:nvSpPr>
          <p:cNvPr id="4710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- 19,5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7110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-18,5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7111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19,5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7112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-3,3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09" grpId="0" animBg="1"/>
      <p:bldP spid="47110" grpId="0" animBg="1"/>
      <p:bldP spid="47111" grpId="0" animBg="1"/>
      <p:bldP spid="471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 чисел с разными знаками</a:t>
            </a: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0,5 * ( - 8)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4608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6086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40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6087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788024" y="2060848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6088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  <p:bldP spid="46085" grpId="0" animBg="1"/>
      <p:bldP spid="46086" grpId="0" animBg="1"/>
      <p:bldP spid="46087" grpId="0" animBg="1"/>
      <p:bldP spid="460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4099" name="AutoShape 5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 чисел с разными знаками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8,3 </a:t>
            </a:r>
            <a:r>
              <a:rPr lang="ru-RU" altLang="ru-RU" sz="3200" b="1" dirty="0">
                <a:solidFill>
                  <a:schemeClr val="bg1"/>
                </a:solidFill>
              </a:rPr>
              <a:t>+ (–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3,7)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7175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-4,6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 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7176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ru-RU" sz="2800" b="1" dirty="0" smtClean="0">
                <a:solidFill>
                  <a:schemeClr val="bg1"/>
                </a:solidFill>
              </a:rPr>
              <a:t>4,6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177" name="AutoShape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– 12</a:t>
            </a:r>
          </a:p>
        </p:txBody>
      </p:sp>
      <p:sp>
        <p:nvSpPr>
          <p:cNvPr id="7178" name="AutoShape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-3,6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5" grpId="0" animBg="1"/>
      <p:bldP spid="7176" grpId="0" animBg="1"/>
      <p:bldP spid="7177" grpId="0" animBg="1"/>
      <p:bldP spid="717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 чисел с разными знаками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</a:t>
            </a:r>
            <a:r>
              <a:rPr lang="ru-RU" altLang="ru-RU" sz="3200" b="1" dirty="0">
                <a:solidFill>
                  <a:schemeClr val="bg1"/>
                </a:solidFill>
              </a:rPr>
              <a:t>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- 1,01 * 0</a:t>
            </a:r>
            <a:endParaRPr lang="en-US" altLang="ru-RU" sz="3200" b="1" dirty="0">
              <a:solidFill>
                <a:schemeClr val="bg1"/>
              </a:solidFill>
            </a:endParaRPr>
          </a:p>
        </p:txBody>
      </p:sp>
      <p:sp>
        <p:nvSpPr>
          <p:cNvPr id="45061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– 1</a:t>
            </a:r>
            <a:r>
              <a:rPr lang="ru-RU" altLang="ru-RU" sz="3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5062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- 1,01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5063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5064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1" grpId="0" animBg="1"/>
      <p:bldP spid="45062" grpId="0" animBg="1"/>
      <p:bldP spid="45063" grpId="0" animBg="1"/>
      <p:bldP spid="4506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 чисел с разными знаками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- 0,2 * 5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44037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4038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2,5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4039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4040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7" grpId="0" animBg="1"/>
      <p:bldP spid="44038" grpId="0" animBg="1"/>
      <p:bldP spid="44039" grpId="0" animBg="1"/>
      <p:bldP spid="4404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 чисел с разными знаками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- 2,2 * ( - 0,3)</a:t>
            </a:r>
            <a:endParaRPr lang="en-US" altLang="ru-RU" sz="3200" b="1" dirty="0">
              <a:solidFill>
                <a:schemeClr val="bg1"/>
              </a:solidFill>
            </a:endParaRPr>
          </a:p>
        </p:txBody>
      </p:sp>
      <p:sp>
        <p:nvSpPr>
          <p:cNvPr id="4301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6,6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3014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- 6,6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3015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0,66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3016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66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  <p:bldP spid="43013" grpId="0" animBg="1"/>
      <p:bldP spid="43014" grpId="0" animBg="1"/>
      <p:bldP spid="43015" grpId="0" animBg="1"/>
      <p:bldP spid="4301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7910" name="AutoShape 22"/>
          <p:cNvSpPr>
            <a:spLocks noChangeArrowheads="1"/>
          </p:cNvSpPr>
          <p:nvPr/>
        </p:nvSpPr>
        <p:spPr bwMode="auto">
          <a:xfrm>
            <a:off x="539552" y="548680"/>
            <a:ext cx="7924800" cy="1447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МОЛОДЕЦ !!!</a:t>
            </a:r>
          </a:p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Попробуй решить и другие задания.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 чисел с разными знаками</a:t>
            </a: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3200400" y="1295400"/>
            <a:ext cx="27432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ОШИБКА</a:t>
            </a:r>
            <a:endParaRPr lang="ru-RU" altLang="ru-RU" sz="3200" b="1">
              <a:solidFill>
                <a:schemeClr val="bg1"/>
              </a:solidFill>
            </a:endParaRPr>
          </a:p>
        </p:txBody>
      </p:sp>
      <p:sp>
        <p:nvSpPr>
          <p:cNvPr id="32774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4114800" y="2286000"/>
            <a:ext cx="914400" cy="914400"/>
          </a:xfrm>
          <a:prstGeom prst="actionButtonReturn">
            <a:avLst/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219200" y="3352800"/>
            <a:ext cx="6705600" cy="281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eaLnBrk="1" hangingPunct="1"/>
            <a:r>
              <a:rPr lang="ru-RU" altLang="ru-RU" b="1"/>
              <a:t>Чтобы перемножить два числа с разными знаками, надо</a:t>
            </a:r>
          </a:p>
          <a:p>
            <a:pPr marL="342900" indent="-342900" eaLnBrk="1" hangingPunct="1"/>
            <a:r>
              <a:rPr lang="ru-RU" altLang="ru-RU" b="1"/>
              <a:t>перемножить   модули  этих  чисел   и  поставить  перед</a:t>
            </a:r>
          </a:p>
          <a:p>
            <a:pPr marL="342900" indent="-342900" eaLnBrk="1" hangingPunct="1"/>
            <a:r>
              <a:rPr lang="ru-RU" altLang="ru-RU" b="1"/>
              <a:t>полученным  числом  знак  « – ».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– 1,2 </a:t>
            </a:r>
            <a:r>
              <a:rPr lang="en-US" altLang="ru-RU" b="1"/>
              <a:t>·</a:t>
            </a:r>
            <a:r>
              <a:rPr lang="ru-RU" altLang="ru-RU" b="1"/>
              <a:t> 0,3 = – (1,2 </a:t>
            </a:r>
            <a:r>
              <a:rPr lang="en-US" altLang="ru-RU" b="1"/>
              <a:t>·</a:t>
            </a:r>
            <a:r>
              <a:rPr lang="ru-RU" altLang="ru-RU" b="1"/>
              <a:t> 0,3) = – 0,36;</a:t>
            </a:r>
          </a:p>
          <a:p>
            <a:pPr marL="342900" indent="-342900" eaLnBrk="1" hangingPunct="1"/>
            <a:r>
              <a:rPr lang="ru-RU" altLang="ru-RU" b="1"/>
              <a:t>                    1,2 </a:t>
            </a:r>
            <a:r>
              <a:rPr lang="en-US" altLang="ru-RU" b="1"/>
              <a:t>·</a:t>
            </a:r>
            <a:r>
              <a:rPr lang="ru-RU" altLang="ru-RU" b="1"/>
              <a:t> ( – 0,3) = – (1,2 </a:t>
            </a:r>
            <a:r>
              <a:rPr lang="en-US" altLang="ru-RU" b="1"/>
              <a:t>·</a:t>
            </a:r>
            <a:r>
              <a:rPr lang="ru-RU" altLang="ru-RU" b="1"/>
              <a:t> 0,3) = – 0,36; </a:t>
            </a:r>
          </a:p>
          <a:p>
            <a:pPr marL="342900" indent="-342900" eaLnBrk="1" hangingPunct="1"/>
            <a:endParaRPr lang="ru-RU" altLang="ru-RU" b="1"/>
          </a:p>
          <a:p>
            <a:pPr marL="342900" indent="-342900" eaLnBrk="1" hangingPunct="1"/>
            <a:r>
              <a:rPr lang="ru-RU" altLang="ru-RU" b="1"/>
              <a:t>Чтобы  перемножить   два  отрицательных  числа,  надо</a:t>
            </a:r>
          </a:p>
          <a:p>
            <a:pPr marL="342900" indent="-342900" eaLnBrk="1" hangingPunct="1"/>
            <a:r>
              <a:rPr lang="ru-RU" altLang="ru-RU" b="1"/>
              <a:t>перемножить их модули.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– 3,2 </a:t>
            </a:r>
            <a:r>
              <a:rPr lang="en-US" altLang="ru-RU" b="1"/>
              <a:t>·</a:t>
            </a:r>
            <a:r>
              <a:rPr lang="ru-RU" altLang="ru-RU" b="1"/>
              <a:t> ( – 9) = </a:t>
            </a:r>
            <a:r>
              <a:rPr lang="en-US" altLang="ru-RU" b="1"/>
              <a:t>I</a:t>
            </a:r>
            <a:r>
              <a:rPr lang="ru-RU" altLang="ru-RU" b="1"/>
              <a:t> – 3,2</a:t>
            </a:r>
            <a:r>
              <a:rPr lang="en-US" altLang="ru-RU" b="1"/>
              <a:t>I</a:t>
            </a:r>
            <a:r>
              <a:rPr lang="ru-RU" altLang="ru-RU" b="1"/>
              <a:t> </a:t>
            </a:r>
            <a:r>
              <a:rPr lang="en-US" altLang="ru-RU" b="1"/>
              <a:t>·</a:t>
            </a:r>
            <a:r>
              <a:rPr lang="ru-RU" altLang="ru-RU" b="1"/>
              <a:t> </a:t>
            </a:r>
            <a:r>
              <a:rPr lang="en-US" altLang="ru-RU" b="1"/>
              <a:t>I</a:t>
            </a:r>
            <a:r>
              <a:rPr lang="ru-RU" altLang="ru-RU" b="1"/>
              <a:t> – 9</a:t>
            </a:r>
            <a:r>
              <a:rPr lang="en-US" altLang="ru-RU" b="1"/>
              <a:t>I</a:t>
            </a:r>
            <a:r>
              <a:rPr lang="ru-RU" altLang="ru-RU" b="1"/>
              <a:t> = 3,2 </a:t>
            </a:r>
            <a:r>
              <a:rPr lang="en-US" altLang="ru-RU" b="1"/>
              <a:t>·</a:t>
            </a:r>
            <a:r>
              <a:rPr lang="ru-RU" altLang="ru-RU" b="1"/>
              <a:t> 9 = 28,8.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  <p:bldP spid="32774" grpId="0" animBg="1"/>
      <p:bldP spid="3277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 чисел с разными знаками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6 : (- 0,5)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49157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- 3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9158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9159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9160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30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7" grpId="0" animBg="1"/>
      <p:bldP spid="49158" grpId="0" animBg="1"/>
      <p:bldP spid="49159" grpId="0" animBg="1"/>
      <p:bldP spid="4916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 чисел с разными знаками</a:t>
            </a:r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- 2 : ( - 4)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5120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0,5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1206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1207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- 0,5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1208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  <p:bldP spid="51205" grpId="0" animBg="1"/>
      <p:bldP spid="51206" grpId="0" animBg="1"/>
      <p:bldP spid="51207" grpId="0" animBg="1"/>
      <p:bldP spid="5120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 чисел с разными знаками</a:t>
            </a:r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- 12 : 0,4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74757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-3 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4758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3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4759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-30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4760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- 0.3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nimBg="1"/>
      <p:bldP spid="74757" grpId="0" animBg="1"/>
      <p:bldP spid="74758" grpId="0" animBg="1"/>
      <p:bldP spid="74759" grpId="0" animBg="1"/>
      <p:bldP spid="7476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 чисел с разными знаками</a:t>
            </a:r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4,8 : ( - 0,12)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5632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6326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-40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6327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6328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-0,4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  <p:bldP spid="56325" grpId="0" animBg="1"/>
      <p:bldP spid="56326" grpId="0" animBg="1"/>
      <p:bldP spid="56327" grpId="0" animBg="1"/>
      <p:bldP spid="5632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 чисел с разными знаками</a:t>
            </a:r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>
                <a:solidFill>
                  <a:schemeClr val="bg1"/>
                </a:solidFill>
              </a:rPr>
              <a:t>0 : (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- 7,9)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55301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- 7,9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5302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7,9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5303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55304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1" grpId="0" animBg="1"/>
      <p:bldP spid="55302" grpId="0" animBg="1"/>
      <p:bldP spid="55303" grpId="0" animBg="1"/>
      <p:bldP spid="553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 чисел с разными знаками</a:t>
            </a:r>
          </a:p>
        </p:txBody>
      </p:sp>
      <p:sp>
        <p:nvSpPr>
          <p:cNvPr id="71684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</a:t>
            </a:r>
            <a:r>
              <a:rPr lang="ru-RU" altLang="ru-RU" sz="3200" b="1" dirty="0">
                <a:solidFill>
                  <a:schemeClr val="bg1"/>
                </a:solidFill>
              </a:rPr>
              <a:t> –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3,2 </a:t>
            </a:r>
            <a:r>
              <a:rPr lang="ru-RU" altLang="ru-RU" sz="3200" b="1" dirty="0">
                <a:solidFill>
                  <a:schemeClr val="bg1"/>
                </a:solidFill>
              </a:rPr>
              <a:t>+ (–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4,3)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7168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–7,5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1686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7,5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1687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-1,1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1688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1,1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/>
      <p:bldP spid="71685" grpId="0" animBg="1"/>
      <p:bldP spid="71686" grpId="0" animBg="1"/>
      <p:bldP spid="71687" grpId="0" animBg="1"/>
      <p:bldP spid="7168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 чисел с разными знаками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13,2 : ( - 6)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- 22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4278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-2,2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4279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- 0,22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4280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372200" y="2060848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22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7" grpId="0" animBg="1"/>
      <p:bldP spid="54278" grpId="0" animBg="1"/>
      <p:bldP spid="54279" grpId="0" animBg="1"/>
      <p:bldP spid="5428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 чисел с разными знаками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- 0,4 : 8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5325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-0,05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3254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3255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0.5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3256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-0,5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4" grpId="0" animBg="1"/>
      <p:bldP spid="53255" grpId="0" animBg="1"/>
      <p:bldP spid="5325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 чисел с разными знаками</a:t>
            </a: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- 7,8 : (- 1,3)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5222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60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2230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- 0,6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2231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932040" y="2060848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2232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44208" y="2060848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0,6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  <p:bldP spid="52229" grpId="0" animBg="1"/>
      <p:bldP spid="52230" grpId="0" animBg="1"/>
      <p:bldP spid="52231" grpId="0" animBg="1"/>
      <p:bldP spid="5223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 чисел с разными знаками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2 : ( - 0,1)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5734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- 0.2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7350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-20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7351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7352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0,2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  <p:bldP spid="57349" grpId="0" animBg="1"/>
      <p:bldP spid="57350" grpId="0" animBg="1"/>
      <p:bldP spid="57351" grpId="0" animBg="1"/>
      <p:bldP spid="5735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48141" name="AutoShape 13"/>
          <p:cNvSpPr>
            <a:spLocks noChangeArrowheads="1"/>
          </p:cNvSpPr>
          <p:nvPr/>
        </p:nvSpPr>
        <p:spPr bwMode="auto">
          <a:xfrm>
            <a:off x="539552" y="548680"/>
            <a:ext cx="7924800" cy="1447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МОЛОДЕЦ !!!</a:t>
            </a:r>
          </a:p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Попробуй решить и другие задания.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 чисел с разными знаками</a:t>
            </a: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3200400" y="1295400"/>
            <a:ext cx="27432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ОШИБКА</a:t>
            </a:r>
            <a:endParaRPr lang="ru-RU" altLang="ru-RU" sz="3200" b="1">
              <a:solidFill>
                <a:schemeClr val="bg1"/>
              </a:solidFill>
            </a:endParaRPr>
          </a:p>
        </p:txBody>
      </p:sp>
      <p:sp>
        <p:nvSpPr>
          <p:cNvPr id="35846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4114800" y="2286000"/>
            <a:ext cx="914400" cy="914400"/>
          </a:xfrm>
          <a:prstGeom prst="actionButtonReturn">
            <a:avLst/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43000" y="3352800"/>
            <a:ext cx="6858000" cy="281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eaLnBrk="1" hangingPunct="1"/>
            <a:r>
              <a:rPr lang="ru-RU" altLang="ru-RU" b="1"/>
              <a:t>Чтобы разделить отрицательное число на отрицательное,</a:t>
            </a:r>
          </a:p>
          <a:p>
            <a:pPr marL="342900" indent="-342900" eaLnBrk="1" hangingPunct="1"/>
            <a:r>
              <a:rPr lang="ru-RU" altLang="ru-RU" b="1"/>
              <a:t>надо разделить модуль делимого на модуль делителя.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– 4,5 : (– 1,5) = 4,5 : 1,5 = 3.</a:t>
            </a:r>
          </a:p>
          <a:p>
            <a:pPr marL="342900" indent="-342900" eaLnBrk="1" hangingPunct="1"/>
            <a:endParaRPr lang="ru-RU" altLang="ru-RU" b="1"/>
          </a:p>
          <a:p>
            <a:pPr marL="342900" indent="-342900" eaLnBrk="1" hangingPunct="1"/>
            <a:r>
              <a:rPr lang="ru-RU" altLang="ru-RU" b="1"/>
              <a:t>При делении чисел с разными знаками, надо:</a:t>
            </a:r>
          </a:p>
          <a:p>
            <a:pPr marL="342900" indent="-342900" eaLnBrk="1" hangingPunct="1">
              <a:buFontTx/>
              <a:buChar char="•"/>
            </a:pPr>
            <a:r>
              <a:rPr lang="ru-RU" altLang="ru-RU" b="1"/>
              <a:t>разделить модуль делимого на модуль делителя;</a:t>
            </a:r>
          </a:p>
          <a:p>
            <a:pPr marL="342900" indent="-342900" eaLnBrk="1" hangingPunct="1">
              <a:buFontTx/>
              <a:buChar char="•"/>
            </a:pPr>
            <a:r>
              <a:rPr lang="ru-RU" altLang="ru-RU" b="1"/>
              <a:t>поставить перед полученным числом знак « – ».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3,6 : (– 3) = – (3,6 : 3) = – 1,2.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6" grpId="0" animBg="1"/>
      <p:bldP spid="3584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8 – 9,2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5837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8374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8375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-17,2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8376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- 2,2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49160" name="AutoShape 28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Действия с рациональными числами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/>
      <p:bldP spid="58373" grpId="0" animBg="1"/>
      <p:bldP spid="58374" grpId="0" animBg="1"/>
      <p:bldP spid="58375" grpId="0" animBg="1"/>
      <p:bldP spid="5837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5,6 + ( - 3,1)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68612" name="AutoShape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- 8,7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861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- 2,5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8614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2,5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8615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8,7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0185" name="AutoShape 18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Действия с рациональными числами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nimBg="1"/>
      <p:bldP spid="68612" grpId="0" animBg="1"/>
      <p:bldP spid="68613" grpId="0" animBg="1"/>
      <p:bldP spid="68614" grpId="0" animBg="1"/>
      <p:bldP spid="6861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75779" name="AutoShape 3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- 0,6 * ( - 7)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75780" name="AutoShape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-42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5781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4,2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5782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42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75783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0,42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1210" name="AutoShape 17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Действия с рациональными числами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nimBg="1"/>
      <p:bldP spid="75780" grpId="0" animBg="1"/>
      <p:bldP spid="75781" grpId="0" animBg="1"/>
      <p:bldP spid="75782" grpId="0" animBg="1"/>
      <p:bldP spid="7578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7587" name="AutoShape 3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- 8,4 : 0,4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67588" name="AutoShape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- 2,1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758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2,1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7590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-21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7591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21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2235" name="AutoShape 18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Действия с рациональными числами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animBg="1"/>
      <p:bldP spid="67588" grpId="0" animBg="1"/>
      <p:bldP spid="67589" grpId="0" animBg="1"/>
      <p:bldP spid="67590" grpId="0" animBg="1"/>
      <p:bldP spid="675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 чисел с разными знаками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- 6,8 </a:t>
            </a:r>
            <a:r>
              <a:rPr lang="ru-RU" altLang="ru-RU" sz="3200" b="1" dirty="0">
                <a:solidFill>
                  <a:schemeClr val="bg1"/>
                </a:solidFill>
              </a:rPr>
              <a:t>+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7,6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536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3200" b="1" dirty="0" smtClean="0">
                <a:solidFill>
                  <a:schemeClr val="bg1"/>
                </a:solidFill>
              </a:rPr>
              <a:t>-0,8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5366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-14,4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5367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0,8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5368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3200" b="1" dirty="0" smtClean="0">
                <a:solidFill>
                  <a:schemeClr val="bg1"/>
                </a:solidFill>
              </a:rPr>
              <a:t>14,4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15366" grpId="0" animBg="1"/>
      <p:bldP spid="15367" grpId="0" animBg="1"/>
      <p:bldP spid="1536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6563" name="AutoShape 3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- 6 – ( - 3,2)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66564" name="AutoShape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691680" y="2060848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-2,8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6565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9,2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6566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-9,2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6567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- 3.8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3260" name="AutoShape 18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Действия с рациональными числами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animBg="1"/>
      <p:bldP spid="66564" grpId="0" animBg="1"/>
      <p:bldP spid="66565" grpId="0" animBg="1"/>
      <p:bldP spid="66566" grpId="0" animBg="1"/>
      <p:bldP spid="6656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- 9 + 5,5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65540" name="AutoShape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- 14,5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5541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14,5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5542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3,5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5543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- 3,5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4285" name="AutoShape 18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Действия с рациональными числами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nimBg="1"/>
      <p:bldP spid="65540" grpId="0" animBg="1"/>
      <p:bldP spid="65541" grpId="0" animBg="1"/>
      <p:bldP spid="65542" grpId="0" animBg="1"/>
      <p:bldP spid="6554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0,5 * ( - 6,4)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64516" name="AutoShape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- 32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4517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- 3,2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4518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32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4519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- 12,8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5310" name="AutoShape 18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Действия с рациональными числами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nimBg="1"/>
      <p:bldP spid="64516" grpId="0" animBg="1"/>
      <p:bldP spid="64517" grpId="0" animBg="1"/>
      <p:bldP spid="64518" grpId="0" animBg="1"/>
      <p:bldP spid="6451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3491" name="AutoShape 3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- 16 : ( - 0,4)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63492" name="AutoShape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349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3494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40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3495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- 0.4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6335" name="AutoShape 18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Действия с рациональными числами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2" grpId="0" animBg="1"/>
      <p:bldP spid="63493" grpId="0" animBg="1"/>
      <p:bldP spid="63494" grpId="0" animBg="1"/>
      <p:bldP spid="6349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3,8 – ( - 3,8)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62468" name="AutoShape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7,6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2469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62470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- 7,6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62471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6,6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57360" name="AutoShape 18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Действия с рациональными числами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nimBg="1"/>
      <p:bldP spid="62468" grpId="0" animBg="1"/>
      <p:bldP spid="62469" grpId="0" animBg="1"/>
      <p:bldP spid="62470" grpId="0" animBg="1"/>
      <p:bldP spid="6247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683568" y="620688"/>
            <a:ext cx="7924800" cy="1447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МОЛОДЕЦ !!!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59395" name="AutoShape 5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Действия с рациональными числами</a:t>
            </a:r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3200400" y="1905000"/>
            <a:ext cx="27432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ОШИБКА</a:t>
            </a:r>
            <a:endParaRPr lang="ru-RU" altLang="ru-RU" sz="3200" b="1">
              <a:solidFill>
                <a:schemeClr val="bg1"/>
              </a:solidFill>
            </a:endParaRPr>
          </a:p>
        </p:txBody>
      </p:sp>
      <p:sp>
        <p:nvSpPr>
          <p:cNvPr id="60423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4114800" y="3124200"/>
            <a:ext cx="914400" cy="914400"/>
          </a:xfrm>
          <a:prstGeom prst="actionButtonReturn">
            <a:avLst/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 animBg="1"/>
      <p:bldP spid="6042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0419" name="AutoShape 4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СПРАВКА «Действия с рациональными числами»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914400" y="3352800"/>
            <a:ext cx="7315200" cy="281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eaLnBrk="1" hangingPunct="1"/>
            <a:r>
              <a:rPr lang="ru-RU" altLang="ru-RU" b="1"/>
              <a:t>Чтобы сложить два отрицательных числа, надо:</a:t>
            </a:r>
          </a:p>
          <a:p>
            <a:pPr marL="342900" indent="-342900" eaLnBrk="1" hangingPunct="1">
              <a:buFontTx/>
              <a:buAutoNum type="arabicParenR"/>
            </a:pPr>
            <a:r>
              <a:rPr lang="ru-RU" altLang="ru-RU" b="1"/>
              <a:t>сложить их модули;</a:t>
            </a:r>
          </a:p>
          <a:p>
            <a:pPr marL="342900" indent="-342900" eaLnBrk="1" hangingPunct="1">
              <a:buFontTx/>
              <a:buAutoNum type="arabicParenR"/>
            </a:pPr>
            <a:r>
              <a:rPr lang="ru-RU" altLang="ru-RU" b="1"/>
              <a:t>поставить перед полученным числом знак « – ».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– 8,7 + (– 3,5) = – (8,7 + 3,5) = – 12,2.</a:t>
            </a:r>
          </a:p>
          <a:p>
            <a:pPr marL="342900" indent="-342900" eaLnBrk="1" hangingPunct="1"/>
            <a:endParaRPr lang="ru-RU" altLang="ru-RU" b="1"/>
          </a:p>
          <a:p>
            <a:pPr marL="342900" indent="-342900" eaLnBrk="1" hangingPunct="1"/>
            <a:r>
              <a:rPr lang="ru-RU" altLang="ru-RU" b="1"/>
              <a:t>Чтобы сложить два числа с разными знаками, надо:</a:t>
            </a:r>
          </a:p>
          <a:p>
            <a:pPr marL="342900" indent="-342900" eaLnBrk="1" hangingPunct="1">
              <a:buFontTx/>
              <a:buAutoNum type="arabicParenR"/>
            </a:pPr>
            <a:r>
              <a:rPr lang="ru-RU" altLang="ru-RU" b="1"/>
              <a:t>из большего модуля слагаемых вычесть меньший;</a:t>
            </a:r>
          </a:p>
          <a:p>
            <a:pPr marL="342900" indent="-342900" eaLnBrk="1" hangingPunct="1">
              <a:buFontTx/>
              <a:buAutoNum type="arabicParenR"/>
            </a:pPr>
            <a:r>
              <a:rPr lang="ru-RU" altLang="ru-RU" b="1"/>
              <a:t>поставить перед полученным числом знак того слагаемого,</a:t>
            </a:r>
          </a:p>
          <a:p>
            <a:pPr marL="342900" indent="-342900" eaLnBrk="1" hangingPunct="1"/>
            <a:r>
              <a:rPr lang="ru-RU" altLang="ru-RU" b="1"/>
              <a:t>модуль которого больше.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2,7 + (– 3,4) = – (3,4 – 2,7) = – 0,7.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1828800" y="1447800"/>
            <a:ext cx="2590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</a:t>
            </a:r>
          </a:p>
        </p:txBody>
      </p:sp>
      <p:sp>
        <p:nvSpPr>
          <p:cNvPr id="69640" name="AutoShape 8"/>
          <p:cNvSpPr>
            <a:spLocks noChangeArrowheads="1"/>
          </p:cNvSpPr>
          <p:nvPr/>
        </p:nvSpPr>
        <p:spPr bwMode="auto">
          <a:xfrm>
            <a:off x="4724400" y="1447800"/>
            <a:ext cx="2590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ВЫЧИТАНИЕ</a:t>
            </a:r>
          </a:p>
        </p:txBody>
      </p:sp>
      <p:sp>
        <p:nvSpPr>
          <p:cNvPr id="69641" name="AutoShape 9"/>
          <p:cNvSpPr>
            <a:spLocks noChangeArrowheads="1"/>
          </p:cNvSpPr>
          <p:nvPr/>
        </p:nvSpPr>
        <p:spPr bwMode="auto">
          <a:xfrm>
            <a:off x="1828800" y="2286000"/>
            <a:ext cx="2590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УМНОЖЕНИЕ</a:t>
            </a:r>
          </a:p>
        </p:txBody>
      </p:sp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4724400" y="2286000"/>
            <a:ext cx="2590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ДЕЛЕНИЕ</a:t>
            </a: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1219200" y="3657600"/>
            <a:ext cx="6705600" cy="2362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eaLnBrk="1" hangingPunct="1"/>
            <a:r>
              <a:rPr lang="ru-RU" altLang="ru-RU" b="1"/>
              <a:t>Чтобы  из  данного  числа  вычесть  другое,  надо  к</a:t>
            </a:r>
          </a:p>
          <a:p>
            <a:pPr marL="342900" indent="-342900" eaLnBrk="1" hangingPunct="1"/>
            <a:r>
              <a:rPr lang="ru-RU" altLang="ru-RU" b="1"/>
              <a:t>уменьшаемому прибавить число, противоположное</a:t>
            </a:r>
          </a:p>
          <a:p>
            <a:pPr marL="342900" indent="-342900" eaLnBrk="1" hangingPunct="1"/>
            <a:r>
              <a:rPr lang="ru-RU" altLang="ru-RU" b="1"/>
              <a:t>вычитаемому:</a:t>
            </a:r>
            <a:r>
              <a:rPr lang="ru-RU" altLang="ru-RU" b="1" i="1"/>
              <a:t>  </a:t>
            </a:r>
            <a:r>
              <a:rPr lang="en-US" altLang="ru-RU" b="1" i="1"/>
              <a:t>a – b = a + ( – b)</a:t>
            </a:r>
            <a:endParaRPr lang="ru-RU" altLang="ru-RU" b="1" i="1"/>
          </a:p>
          <a:p>
            <a:pPr marL="342900" indent="-342900" eaLnBrk="1" hangingPunct="1"/>
            <a:endParaRPr lang="ru-RU" altLang="ru-RU" b="1"/>
          </a:p>
          <a:p>
            <a:pPr marL="342900" indent="-342900" eaLnBrk="1" hangingPunct="1"/>
            <a:r>
              <a:rPr lang="ru-RU" altLang="ru-RU" b="1"/>
              <a:t>Любое выражение, содержащее лишь знаки сложения</a:t>
            </a:r>
          </a:p>
          <a:p>
            <a:pPr marL="342900" indent="-342900" eaLnBrk="1" hangingPunct="1"/>
            <a:r>
              <a:rPr lang="ru-RU" altLang="ru-RU" b="1"/>
              <a:t>и вычитания, можно рассмотреть как сумму.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– 1,8 – 1,4 = – 1,8 + (– 1,4) = – (1,8 + 1,4) = – 3,2.</a:t>
            </a: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1143000" y="3276600"/>
            <a:ext cx="6705600" cy="281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eaLnBrk="1" hangingPunct="1"/>
            <a:r>
              <a:rPr lang="ru-RU" altLang="ru-RU" b="1"/>
              <a:t>Чтобы перемножить два числа с разными знаками, надо</a:t>
            </a:r>
          </a:p>
          <a:p>
            <a:pPr marL="342900" indent="-342900" eaLnBrk="1" hangingPunct="1"/>
            <a:r>
              <a:rPr lang="ru-RU" altLang="ru-RU" b="1"/>
              <a:t>перемножить   модули  этих  чисел   и  поставить  перед</a:t>
            </a:r>
          </a:p>
          <a:p>
            <a:pPr marL="342900" indent="-342900" eaLnBrk="1" hangingPunct="1"/>
            <a:r>
              <a:rPr lang="ru-RU" altLang="ru-RU" b="1"/>
              <a:t>полученным  числом  знак  « – ».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– 1,2 </a:t>
            </a:r>
            <a:r>
              <a:rPr lang="en-US" altLang="ru-RU" b="1"/>
              <a:t>·</a:t>
            </a:r>
            <a:r>
              <a:rPr lang="ru-RU" altLang="ru-RU" b="1"/>
              <a:t> 0,3 = – (1,2 </a:t>
            </a:r>
            <a:r>
              <a:rPr lang="en-US" altLang="ru-RU" b="1"/>
              <a:t>·</a:t>
            </a:r>
            <a:r>
              <a:rPr lang="ru-RU" altLang="ru-RU" b="1"/>
              <a:t> 0,3) = – 0,36;</a:t>
            </a:r>
          </a:p>
          <a:p>
            <a:pPr marL="342900" indent="-342900" eaLnBrk="1" hangingPunct="1"/>
            <a:r>
              <a:rPr lang="ru-RU" altLang="ru-RU" b="1"/>
              <a:t>                    1,2 </a:t>
            </a:r>
            <a:r>
              <a:rPr lang="en-US" altLang="ru-RU" b="1"/>
              <a:t>·</a:t>
            </a:r>
            <a:r>
              <a:rPr lang="ru-RU" altLang="ru-RU" b="1"/>
              <a:t> ( – 0,3) = – (1,2 </a:t>
            </a:r>
            <a:r>
              <a:rPr lang="en-US" altLang="ru-RU" b="1"/>
              <a:t>·</a:t>
            </a:r>
            <a:r>
              <a:rPr lang="ru-RU" altLang="ru-RU" b="1"/>
              <a:t> 0,3) = – 0,36; </a:t>
            </a:r>
          </a:p>
          <a:p>
            <a:pPr marL="342900" indent="-342900" eaLnBrk="1" hangingPunct="1"/>
            <a:endParaRPr lang="ru-RU" altLang="ru-RU" b="1"/>
          </a:p>
          <a:p>
            <a:pPr marL="342900" indent="-342900" eaLnBrk="1" hangingPunct="1"/>
            <a:r>
              <a:rPr lang="ru-RU" altLang="ru-RU" b="1"/>
              <a:t>Чтобы  перемножить   два  отрицательных  числа,  надо</a:t>
            </a:r>
          </a:p>
          <a:p>
            <a:pPr marL="342900" indent="-342900" eaLnBrk="1" hangingPunct="1"/>
            <a:r>
              <a:rPr lang="ru-RU" altLang="ru-RU" b="1"/>
              <a:t>перемножить их модули.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– 3,2 </a:t>
            </a:r>
            <a:r>
              <a:rPr lang="en-US" altLang="ru-RU" b="1"/>
              <a:t>·</a:t>
            </a:r>
            <a:r>
              <a:rPr lang="ru-RU" altLang="ru-RU" b="1"/>
              <a:t> ( – 9) = </a:t>
            </a:r>
            <a:r>
              <a:rPr lang="en-US" altLang="ru-RU" b="1"/>
              <a:t>I</a:t>
            </a:r>
            <a:r>
              <a:rPr lang="ru-RU" altLang="ru-RU" b="1"/>
              <a:t> – 3,2</a:t>
            </a:r>
            <a:r>
              <a:rPr lang="en-US" altLang="ru-RU" b="1"/>
              <a:t>I</a:t>
            </a:r>
            <a:r>
              <a:rPr lang="ru-RU" altLang="ru-RU" b="1"/>
              <a:t> </a:t>
            </a:r>
            <a:r>
              <a:rPr lang="en-US" altLang="ru-RU" b="1"/>
              <a:t>·</a:t>
            </a:r>
            <a:r>
              <a:rPr lang="ru-RU" altLang="ru-RU" b="1"/>
              <a:t> </a:t>
            </a:r>
            <a:r>
              <a:rPr lang="en-US" altLang="ru-RU" b="1"/>
              <a:t>I</a:t>
            </a:r>
            <a:r>
              <a:rPr lang="ru-RU" altLang="ru-RU" b="1"/>
              <a:t> – 9</a:t>
            </a:r>
            <a:r>
              <a:rPr lang="en-US" altLang="ru-RU" b="1"/>
              <a:t>I</a:t>
            </a:r>
            <a:r>
              <a:rPr lang="ru-RU" altLang="ru-RU" b="1"/>
              <a:t> = 3,2 </a:t>
            </a:r>
            <a:r>
              <a:rPr lang="en-US" altLang="ru-RU" b="1"/>
              <a:t>·</a:t>
            </a:r>
            <a:r>
              <a:rPr lang="ru-RU" altLang="ru-RU" b="1"/>
              <a:t> 9 = 28,8.</a:t>
            </a: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1143000" y="3276600"/>
            <a:ext cx="6858000" cy="281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eaLnBrk="1" hangingPunct="1"/>
            <a:r>
              <a:rPr lang="ru-RU" altLang="ru-RU" b="1"/>
              <a:t>Чтобы разделить отрицательное число на отрицательное,</a:t>
            </a:r>
          </a:p>
          <a:p>
            <a:pPr marL="342900" indent="-342900" eaLnBrk="1" hangingPunct="1"/>
            <a:r>
              <a:rPr lang="ru-RU" altLang="ru-RU" b="1"/>
              <a:t>надо разделить модуль делимого на модуль делителя.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– 4,5 : (– 1,5) = 4,5 : 1,5 = 3.</a:t>
            </a:r>
          </a:p>
          <a:p>
            <a:pPr marL="342900" indent="-342900" eaLnBrk="1" hangingPunct="1"/>
            <a:endParaRPr lang="ru-RU" altLang="ru-RU" b="1"/>
          </a:p>
          <a:p>
            <a:pPr marL="342900" indent="-342900" eaLnBrk="1" hangingPunct="1"/>
            <a:r>
              <a:rPr lang="ru-RU" altLang="ru-RU" b="1"/>
              <a:t>При делении чисел с разными знаками, надо:</a:t>
            </a:r>
          </a:p>
          <a:p>
            <a:pPr marL="342900" indent="-342900" eaLnBrk="1" hangingPunct="1">
              <a:buFontTx/>
              <a:buChar char="•"/>
            </a:pPr>
            <a:r>
              <a:rPr lang="ru-RU" altLang="ru-RU" b="1"/>
              <a:t>разделить модуль делимого на модуль делителя;</a:t>
            </a:r>
          </a:p>
          <a:p>
            <a:pPr marL="342900" indent="-342900" eaLnBrk="1" hangingPunct="1">
              <a:buFontTx/>
              <a:buChar char="•"/>
            </a:pPr>
            <a:r>
              <a:rPr lang="ru-RU" altLang="ru-RU" b="1"/>
              <a:t>поставить перед полученным числом знак « – ».</a:t>
            </a:r>
          </a:p>
          <a:p>
            <a:pPr marL="342900" indent="-342900" eaLnBrk="1" hangingPunct="1"/>
            <a:r>
              <a:rPr lang="ru-RU" altLang="ru-RU" b="1" i="1" u="sng"/>
              <a:t>Например</a:t>
            </a:r>
            <a:r>
              <a:rPr lang="ru-RU" altLang="ru-RU" b="1"/>
              <a:t>: 3,6 : (– 3) = – (3,6 : 3) = – 1,2.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6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964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96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3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9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96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4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96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42"/>
                  </p:tgtEl>
                </p:cond>
              </p:nextCondLst>
            </p:seq>
          </p:childTnLst>
        </p:cTn>
      </p:par>
    </p:tnLst>
    <p:bldLst>
      <p:bldP spid="69637" grpId="0" animBg="1"/>
      <p:bldP spid="69637" grpId="1" animBg="1"/>
      <p:bldP spid="69637" grpId="2" animBg="1"/>
      <p:bldP spid="69643" grpId="0"/>
      <p:bldP spid="69643" grpId="1" animBg="1"/>
      <p:bldP spid="69643" grpId="2" animBg="1"/>
      <p:bldP spid="69643" grpId="3" animBg="1"/>
      <p:bldP spid="69644" grpId="0"/>
      <p:bldP spid="69644" grpId="1" animBg="1"/>
      <p:bldP spid="69644" grpId="2" animBg="1"/>
      <p:bldP spid="69644" grpId="3" animBg="1"/>
      <p:bldP spid="69645" grpId="0" animBg="1"/>
      <p:bldP spid="69645" grpId="1" animBg="1"/>
      <p:bldP spid="69645" grpId="2" animBg="1"/>
      <p:bldP spid="69645" grpId="3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ИСТОЧНИКИ</a:t>
            </a:r>
          </a:p>
        </p:txBody>
      </p:sp>
      <p:sp>
        <p:nvSpPr>
          <p:cNvPr id="61444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600200"/>
            <a:ext cx="7315200" cy="3505200"/>
          </a:xfrm>
        </p:spPr>
        <p:txBody>
          <a:bodyPr/>
          <a:lstStyle/>
          <a:p>
            <a:pPr algn="l" eaLnBrk="1" hangingPunct="1"/>
            <a:r>
              <a:rPr lang="ru-RU" altLang="ru-RU" sz="1800" b="1" u="sng" dirty="0" smtClean="0">
                <a:solidFill>
                  <a:schemeClr val="tx1"/>
                </a:solidFill>
              </a:rPr>
              <a:t>Литература</a:t>
            </a:r>
            <a:r>
              <a:rPr lang="ru-RU" altLang="ru-RU" sz="1800" b="1" dirty="0" smtClean="0">
                <a:solidFill>
                  <a:schemeClr val="tx1"/>
                </a:solidFill>
              </a:rPr>
              <a:t>:</a:t>
            </a:r>
            <a:br>
              <a:rPr lang="ru-RU" altLang="ru-RU" sz="1800" b="1" dirty="0" smtClean="0">
                <a:solidFill>
                  <a:schemeClr val="tx1"/>
                </a:solidFill>
              </a:rPr>
            </a:br>
            <a:r>
              <a:rPr lang="ru-RU" altLang="ru-RU" sz="1800" b="1" dirty="0" smtClean="0">
                <a:solidFill>
                  <a:schemeClr val="tx1"/>
                </a:solidFill>
              </a:rPr>
              <a:t/>
            </a:r>
            <a:br>
              <a:rPr lang="ru-RU" altLang="ru-RU" sz="1800" b="1" dirty="0" smtClean="0">
                <a:solidFill>
                  <a:schemeClr val="tx1"/>
                </a:solidFill>
              </a:rPr>
            </a:br>
            <a:r>
              <a:rPr lang="ru-RU" altLang="ru-RU" sz="1800" b="1" dirty="0" smtClean="0">
                <a:solidFill>
                  <a:schemeClr val="tx1"/>
                </a:solidFill>
              </a:rPr>
              <a:t>1. Математика: учебник для 6 класса общеобразовательной школы. </a:t>
            </a:r>
            <a:r>
              <a:rPr lang="ru-RU" altLang="ru-RU" sz="1800" b="1" dirty="0" err="1" smtClean="0">
                <a:solidFill>
                  <a:schemeClr val="tx1"/>
                </a:solidFill>
              </a:rPr>
              <a:t>Алматы</a:t>
            </a:r>
            <a:r>
              <a:rPr lang="ru-RU" altLang="ru-RU" sz="1800" b="1" dirty="0" smtClean="0">
                <a:solidFill>
                  <a:schemeClr val="tx1"/>
                </a:solidFill>
              </a:rPr>
              <a:t> «</a:t>
            </a:r>
            <a:r>
              <a:rPr lang="ru-RU" altLang="ru-RU" sz="1800" b="1" dirty="0" err="1" smtClean="0">
                <a:solidFill>
                  <a:schemeClr val="tx1"/>
                </a:solidFill>
              </a:rPr>
              <a:t>Атамура</a:t>
            </a:r>
            <a:r>
              <a:rPr lang="ru-RU" altLang="ru-RU" sz="1800" b="1" dirty="0" smtClean="0">
                <a:solidFill>
                  <a:schemeClr val="tx1"/>
                </a:solidFill>
              </a:rPr>
              <a:t>» 2011г.</a:t>
            </a:r>
            <a:br>
              <a:rPr lang="ru-RU" altLang="ru-RU" sz="1800" b="1" dirty="0" smtClean="0">
                <a:solidFill>
                  <a:schemeClr val="tx1"/>
                </a:solidFill>
              </a:rPr>
            </a:br>
            <a:r>
              <a:rPr lang="ru-RU" altLang="ru-RU" sz="1800" b="1" dirty="0" smtClean="0">
                <a:solidFill>
                  <a:schemeClr val="tx1"/>
                </a:solidFill>
              </a:rPr>
              <a:t/>
            </a:r>
            <a:br>
              <a:rPr lang="ru-RU" altLang="ru-RU" sz="1800" b="1" dirty="0" smtClean="0">
                <a:solidFill>
                  <a:schemeClr val="tx1"/>
                </a:solidFill>
              </a:rPr>
            </a:br>
            <a:endParaRPr lang="ru-RU" altLang="ru-RU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 чисел с разными знаками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7,8 </a:t>
            </a:r>
            <a:r>
              <a:rPr lang="ru-RU" altLang="ru-RU" sz="3200" b="1" dirty="0">
                <a:solidFill>
                  <a:schemeClr val="bg1"/>
                </a:solidFill>
              </a:rPr>
              <a:t>+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(- 9,5)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4341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17,3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4342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1,7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4343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-1,7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4344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-17,3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2" grpId="0" animBg="1"/>
      <p:bldP spid="14343" grpId="0" animBg="1"/>
      <p:bldP spid="143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 чисел с разными знаками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 - 10+ 3,8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3317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-6,2</a:t>
            </a:r>
          </a:p>
        </p:txBody>
      </p:sp>
      <p:sp>
        <p:nvSpPr>
          <p:cNvPr id="13318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2,8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3319" name="AutoShap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</a:t>
            </a:r>
            <a:r>
              <a:rPr lang="en-US" altLang="ru-RU" sz="2800" b="1" dirty="0" smtClean="0">
                <a:solidFill>
                  <a:schemeClr val="bg1"/>
                </a:solidFill>
              </a:rPr>
              <a:t>10</a:t>
            </a:r>
            <a:r>
              <a:rPr lang="ru-RU" altLang="ru-RU" sz="2800" b="1" dirty="0" smtClean="0">
                <a:solidFill>
                  <a:schemeClr val="bg1"/>
                </a:solidFill>
              </a:rPr>
              <a:t>,</a:t>
            </a:r>
            <a:r>
              <a:rPr lang="en-US" altLang="ru-RU" sz="2800" b="1" dirty="0" smtClean="0">
                <a:solidFill>
                  <a:schemeClr val="bg1"/>
                </a:solidFill>
              </a:rPr>
              <a:t>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3320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-2,8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 animBg="1"/>
      <p:bldP spid="13318" grpId="0" animBg="1"/>
      <p:bldP spid="13319" grpId="0" animBg="1"/>
      <p:bldP spid="133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 чисел с разными знаками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>
                <a:solidFill>
                  <a:schemeClr val="bg1"/>
                </a:solidFill>
              </a:rPr>
              <a:t> –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0,7 </a:t>
            </a:r>
            <a:r>
              <a:rPr lang="ru-RU" altLang="ru-RU" sz="3200" b="1" dirty="0">
                <a:solidFill>
                  <a:schemeClr val="bg1"/>
                </a:solidFill>
              </a:rPr>
              <a:t>+ (–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9,3)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229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-8,6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2294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-1</a:t>
            </a:r>
            <a:r>
              <a:rPr lang="en-US" altLang="ru-RU" sz="2800" b="1" dirty="0" smtClean="0">
                <a:solidFill>
                  <a:schemeClr val="bg1"/>
                </a:solidFill>
              </a:rPr>
              <a:t>6,3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2295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8,6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2296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-10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 animBg="1"/>
      <p:bldP spid="12294" grpId="0" animBg="1"/>
      <p:bldP spid="12295" grpId="0" animBg="1"/>
      <p:bldP spid="122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848600" y="6477000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0066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609600" y="533400"/>
            <a:ext cx="7924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</a:rPr>
              <a:t>СЛОЖЕНИЕ чисел с разными знаками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752600" y="1295400"/>
            <a:ext cx="57150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400" b="1" dirty="0">
                <a:solidFill>
                  <a:schemeClr val="bg1"/>
                </a:solidFill>
              </a:rPr>
              <a:t>Вычислите:</a:t>
            </a:r>
            <a:r>
              <a:rPr lang="ru-RU" altLang="ru-RU" b="1" dirty="0">
                <a:solidFill>
                  <a:schemeClr val="bg1"/>
                </a:solidFill>
              </a:rPr>
              <a:t> 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8,4+ </a:t>
            </a:r>
            <a:r>
              <a:rPr lang="ru-RU" altLang="ru-RU" sz="3200" b="1" dirty="0">
                <a:solidFill>
                  <a:schemeClr val="bg1"/>
                </a:solidFill>
              </a:rPr>
              <a:t>(–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4,4)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1269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– 4</a:t>
            </a:r>
            <a:endParaRPr lang="ru-RU" altLang="ru-RU" sz="3200" b="1" dirty="0">
              <a:solidFill>
                <a:schemeClr val="bg1"/>
              </a:solidFill>
            </a:endParaRPr>
          </a:p>
        </p:txBody>
      </p:sp>
      <p:sp>
        <p:nvSpPr>
          <p:cNvPr id="11270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2766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12,8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sp>
        <p:nvSpPr>
          <p:cNvPr id="11271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sz="2800" b="1" dirty="0">
                <a:solidFill>
                  <a:schemeClr val="bg1"/>
                </a:solidFill>
              </a:rPr>
              <a:t>-12,8</a:t>
            </a:r>
          </a:p>
        </p:txBody>
      </p:sp>
      <p:sp>
        <p:nvSpPr>
          <p:cNvPr id="11272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400800" y="2057400"/>
            <a:ext cx="1066800" cy="685800"/>
          </a:xfrm>
          <a:prstGeom prst="bevel">
            <a:avLst>
              <a:gd name="adj" fmla="val 12500"/>
            </a:avLst>
          </a:prstGeom>
          <a:solidFill>
            <a:srgbClr val="006699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ru-RU" sz="2800" b="1" dirty="0" smtClean="0">
                <a:solidFill>
                  <a:schemeClr val="bg1"/>
                </a:solidFill>
              </a:rPr>
              <a:t>4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  <p:bldP spid="11270" grpId="0" animBg="1"/>
      <p:bldP spid="11271" grpId="0" animBg="1"/>
      <p:bldP spid="11272" grpId="0" animBg="1"/>
    </p:bldLst>
  </p:timing>
</p:sld>
</file>

<file path=ppt/theme/theme1.xml><?xml version="1.0" encoding="utf-8"?>
<a:theme xmlns:a="http://schemas.openxmlformats.org/drawingml/2006/main" name="Тренажер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Тренажер</Template>
  <TotalTime>394</TotalTime>
  <Words>1649</Words>
  <Application>Microsoft Office PowerPoint</Application>
  <PresentationFormat>Экран (4:3)</PresentationFormat>
  <Paragraphs>394</Paragraphs>
  <Slides>58</Slides>
  <Notes>1</Notes>
  <HiddenSlides>5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1" baseType="lpstr">
      <vt:lpstr>Arial</vt:lpstr>
      <vt:lpstr>Calibri</vt:lpstr>
      <vt:lpstr>Тренажер</vt:lpstr>
      <vt:lpstr>Тренажер «Действия с рациональными числами»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Литература:  1. Математика: учебник для 6 класса общеобразовательной школы. Алматы «Атамура» 2011г.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Тренажер «Действия с рациональными числами»</dc:title>
  <dc:creator>207</dc:creator>
  <cp:lastModifiedBy>Пользователь</cp:lastModifiedBy>
  <cp:revision>49</cp:revision>
  <cp:lastPrinted>1601-01-01T00:00:00Z</cp:lastPrinted>
  <dcterms:created xsi:type="dcterms:W3CDTF">2015-04-16T08:23:36Z</dcterms:created>
  <dcterms:modified xsi:type="dcterms:W3CDTF">2019-02-13T10:24:29Z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