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06DB60D-070F-49B2-AF36-6D8940B6093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3AE33-A714-4A16-82FA-148C6E1B63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DC150-74E0-499E-93C2-0E80E2B4D7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44E15-B422-4AC2-8D12-246ADCBC55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664C1-DA2E-4DD5-ACF8-F4AE253C17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7B83F-5738-458C-9658-8C1ED94ABB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773C4-9E0C-467F-AF10-5EC950C41D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FCA00D-AAD0-4B07-A56B-5CC64F5DB2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BD12E-6CFF-4821-998A-7C9A6DF77F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88DDB3-E2DC-4D39-A90F-687C2A012E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DD203-1359-4AE0-B1E6-E08D8AC9DC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8CC3C7-D061-425A-A9BE-41051A835B1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Свойства степени с натуральным показателем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/>
              <a:t>Задание для устного счета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Упражнение 16</a:t>
            </a:r>
          </a:p>
          <a:p>
            <a:pPr>
              <a:lnSpc>
                <a:spcPct val="90000"/>
              </a:lnSpc>
            </a:pPr>
            <a:endParaRPr lang="ru-RU" sz="2400" dirty="0"/>
          </a:p>
          <a:p>
            <a:pPr>
              <a:lnSpc>
                <a:spcPct val="90000"/>
              </a:lnSpc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471488" y="2039938"/>
            <a:ext cx="2198687" cy="3870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671763" y="2036763"/>
            <a:ext cx="1635125" cy="3871912"/>
          </a:xfrm>
          <a:prstGeom prst="rect">
            <a:avLst/>
          </a:prstGeom>
          <a:solidFill>
            <a:srgbClr val="FF7D7D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/>
              <a:t>Представьте выражение в виде степени:</a:t>
            </a:r>
          </a:p>
        </p:txBody>
      </p:sp>
      <p:graphicFrame>
        <p:nvGraphicFramePr>
          <p:cNvPr id="9226" name="Object 10"/>
          <p:cNvGraphicFramePr>
            <a:graphicFrameLocks noGrp="1" noChangeAspect="1"/>
          </p:cNvGraphicFramePr>
          <p:nvPr>
            <p:ph sz="half" idx="1"/>
          </p:nvPr>
        </p:nvGraphicFramePr>
        <p:xfrm>
          <a:off x="1141413" y="2043113"/>
          <a:ext cx="2119312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8" name="Equation" r:id="rId3" imgW="685800" imgH="228600" progId="Equation.DSMT4">
                  <p:embed/>
                </p:oleObj>
              </mc:Choice>
              <mc:Fallback>
                <p:oleObj name="Equation" r:id="rId3" imgW="68580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2043113"/>
                        <a:ext cx="2119312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45" name="Group 29"/>
          <p:cNvGrpSpPr>
            <a:grpSpLocks/>
          </p:cNvGrpSpPr>
          <p:nvPr/>
        </p:nvGrpSpPr>
        <p:grpSpPr bwMode="auto">
          <a:xfrm>
            <a:off x="4924425" y="3332163"/>
            <a:ext cx="639763" cy="1025525"/>
            <a:chOff x="2317" y="2284"/>
            <a:chExt cx="674" cy="1433"/>
          </a:xfrm>
        </p:grpSpPr>
        <p:sp>
          <p:nvSpPr>
            <p:cNvPr id="9238" name="WordArt 22"/>
            <p:cNvSpPr>
              <a:spLocks noChangeArrowheads="1" noChangeShapeType="1" noTextEdit="1"/>
            </p:cNvSpPr>
            <p:nvPr/>
          </p:nvSpPr>
          <p:spPr bwMode="auto">
            <a:xfrm rot="-2160753">
              <a:off x="2317" y="2920"/>
              <a:ext cx="674" cy="79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72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7560753" scaled="1"/>
                  </a:gradFill>
                  <a:latin typeface="Times New Roman"/>
                  <a:cs typeface="Times New Roman"/>
                </a:rPr>
                <a:t>а</a:t>
              </a:r>
            </a:p>
          </p:txBody>
        </p:sp>
        <p:sp>
          <p:nvSpPr>
            <p:cNvPr id="9239" name="WordArt 23"/>
            <p:cNvSpPr>
              <a:spLocks noChangeArrowheads="1" noChangeShapeType="1" noTextEdit="1"/>
            </p:cNvSpPr>
            <p:nvPr/>
          </p:nvSpPr>
          <p:spPr bwMode="auto">
            <a:xfrm rot="-1589816">
              <a:off x="2644" y="2284"/>
              <a:ext cx="257" cy="47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36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6989816" scaled="1"/>
                  </a:gradFill>
                  <a:latin typeface="Arial"/>
                  <a:cs typeface="Arial"/>
                </a:rPr>
                <a:t>3</a:t>
              </a:r>
            </a:p>
          </p:txBody>
        </p:sp>
      </p:grpSp>
      <p:sp>
        <p:nvSpPr>
          <p:cNvPr id="9241" name="WordArt 25"/>
          <p:cNvSpPr>
            <a:spLocks noChangeArrowheads="1" noChangeShapeType="1" noTextEdit="1"/>
          </p:cNvSpPr>
          <p:nvPr/>
        </p:nvSpPr>
        <p:spPr bwMode="auto">
          <a:xfrm rot="-623171">
            <a:off x="6889750" y="3349625"/>
            <a:ext cx="395288" cy="311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2542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023171" scaled="1"/>
                </a:gradFill>
                <a:latin typeface="Arial"/>
                <a:cs typeface="Arial"/>
              </a:rPr>
              <a:t>=</a:t>
            </a:r>
          </a:p>
        </p:txBody>
      </p:sp>
      <p:sp>
        <p:nvSpPr>
          <p:cNvPr id="9253" name="WordArt 37"/>
          <p:cNvSpPr>
            <a:spLocks noChangeArrowheads="1" noChangeShapeType="1" noTextEdit="1"/>
          </p:cNvSpPr>
          <p:nvPr/>
        </p:nvSpPr>
        <p:spPr bwMode="auto">
          <a:xfrm>
            <a:off x="5708650" y="3656013"/>
            <a:ext cx="114300" cy="193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.</a:t>
            </a:r>
          </a:p>
        </p:txBody>
      </p:sp>
      <p:grpSp>
        <p:nvGrpSpPr>
          <p:cNvPr id="9257" name="Group 41"/>
          <p:cNvGrpSpPr>
            <a:grpSpLocks/>
          </p:cNvGrpSpPr>
          <p:nvPr/>
        </p:nvGrpSpPr>
        <p:grpSpPr bwMode="auto">
          <a:xfrm>
            <a:off x="5902325" y="3011488"/>
            <a:ext cx="698500" cy="977900"/>
            <a:chOff x="3200" y="1109"/>
            <a:chExt cx="440" cy="616"/>
          </a:xfrm>
        </p:grpSpPr>
        <p:sp>
          <p:nvSpPr>
            <p:cNvPr id="9255" name="WordArt 39"/>
            <p:cNvSpPr>
              <a:spLocks noChangeArrowheads="1" noChangeShapeType="1" noTextEdit="1"/>
            </p:cNvSpPr>
            <p:nvPr/>
          </p:nvSpPr>
          <p:spPr bwMode="auto">
            <a:xfrm rot="-1256282">
              <a:off x="3200" y="1366"/>
              <a:ext cx="403" cy="3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72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6656282" scaled="1"/>
                  </a:gradFill>
                  <a:latin typeface="Times New Roman"/>
                  <a:cs typeface="Times New Roman"/>
                </a:rPr>
                <a:t>а</a:t>
              </a:r>
            </a:p>
          </p:txBody>
        </p:sp>
        <p:sp>
          <p:nvSpPr>
            <p:cNvPr id="9256" name="WordArt 40"/>
            <p:cNvSpPr>
              <a:spLocks noChangeArrowheads="1" noChangeShapeType="1" noTextEdit="1"/>
            </p:cNvSpPr>
            <p:nvPr/>
          </p:nvSpPr>
          <p:spPr bwMode="auto">
            <a:xfrm rot="-685345">
              <a:off x="3487" y="1109"/>
              <a:ext cx="153" cy="21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36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6085345" scaled="1"/>
                  </a:gradFill>
                  <a:latin typeface="Arial"/>
                  <a:cs typeface="Arial"/>
                </a:rPr>
                <a:t>2</a:t>
              </a:r>
            </a:p>
          </p:txBody>
        </p:sp>
      </p:grpSp>
      <p:sp>
        <p:nvSpPr>
          <p:cNvPr id="9266" name="WordArt 50"/>
          <p:cNvSpPr>
            <a:spLocks noChangeArrowheads="1" noChangeShapeType="1" noTextEdit="1"/>
          </p:cNvSpPr>
          <p:nvPr/>
        </p:nvSpPr>
        <p:spPr bwMode="auto">
          <a:xfrm rot="-1256282">
            <a:off x="7480300" y="3100388"/>
            <a:ext cx="639763" cy="5699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7200" i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656282" scaled="1"/>
                </a:gradFill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9268" name="WordArt 52"/>
          <p:cNvSpPr>
            <a:spLocks noChangeArrowheads="1" noChangeShapeType="1" noTextEdit="1"/>
          </p:cNvSpPr>
          <p:nvPr/>
        </p:nvSpPr>
        <p:spPr bwMode="auto">
          <a:xfrm rot="-685345">
            <a:off x="8016875" y="2679700"/>
            <a:ext cx="242888" cy="341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i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085345" scaled="1"/>
                </a:gradFill>
                <a:latin typeface="Arial"/>
                <a:cs typeface="Arial"/>
              </a:rPr>
              <a:t>?</a:t>
            </a:r>
          </a:p>
        </p:txBody>
      </p:sp>
      <p:graphicFrame>
        <p:nvGraphicFramePr>
          <p:cNvPr id="9272" name="Object 56"/>
          <p:cNvGraphicFramePr>
            <a:graphicFrameLocks noGrp="1" noChangeAspect="1"/>
          </p:cNvGraphicFramePr>
          <p:nvPr>
            <p:ph sz="half" idx="2"/>
          </p:nvPr>
        </p:nvGraphicFramePr>
        <p:xfrm>
          <a:off x="1177925" y="2698750"/>
          <a:ext cx="208915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9" name="Equation" r:id="rId5" imgW="723600" imgH="228600" progId="Equation.DSMT4">
                  <p:embed/>
                </p:oleObj>
              </mc:Choice>
              <mc:Fallback>
                <p:oleObj name="Equation" r:id="rId5" imgW="723600" imgH="228600" progId="Equation.DSMT4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2698750"/>
                        <a:ext cx="208915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4" name="Object 58"/>
          <p:cNvGraphicFramePr>
            <a:graphicFrameLocks noChangeAspect="1"/>
          </p:cNvGraphicFramePr>
          <p:nvPr/>
        </p:nvGraphicFramePr>
        <p:xfrm>
          <a:off x="468313" y="3351213"/>
          <a:ext cx="2982912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0" name="Equation" r:id="rId7" imgW="965160" imgH="228600" progId="Equation.DSMT4">
                  <p:embed/>
                </p:oleObj>
              </mc:Choice>
              <mc:Fallback>
                <p:oleObj name="Equation" r:id="rId7" imgW="965160" imgH="228600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351213"/>
                        <a:ext cx="2982912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5" name="Object 59"/>
          <p:cNvGraphicFramePr>
            <a:graphicFrameLocks noChangeAspect="1"/>
          </p:cNvGraphicFramePr>
          <p:nvPr/>
        </p:nvGraphicFramePr>
        <p:xfrm>
          <a:off x="1419225" y="4013200"/>
          <a:ext cx="1935163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name="Equation" r:id="rId9" imgW="634680" imgH="228600" progId="Equation.DSMT4">
                  <p:embed/>
                </p:oleObj>
              </mc:Choice>
              <mc:Fallback>
                <p:oleObj name="Equation" r:id="rId9" imgW="634680" imgH="22860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9225" y="4013200"/>
                        <a:ext cx="1935163" cy="674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6" name="Object 60"/>
          <p:cNvGraphicFramePr>
            <a:graphicFrameLocks noChangeAspect="1"/>
          </p:cNvGraphicFramePr>
          <p:nvPr/>
        </p:nvGraphicFramePr>
        <p:xfrm>
          <a:off x="673100" y="4616450"/>
          <a:ext cx="2630488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2" name="Equation" r:id="rId11" imgW="850680" imgH="228600" progId="Equation.DSMT4">
                  <p:embed/>
                </p:oleObj>
              </mc:Choice>
              <mc:Fallback>
                <p:oleObj name="Equation" r:id="rId11" imgW="850680" imgH="228600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4616450"/>
                        <a:ext cx="2630488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7" name="Object 61"/>
          <p:cNvGraphicFramePr>
            <a:graphicFrameLocks noChangeAspect="1"/>
          </p:cNvGraphicFramePr>
          <p:nvPr/>
        </p:nvGraphicFramePr>
        <p:xfrm>
          <a:off x="403225" y="5264150"/>
          <a:ext cx="32893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3" name="Equation" r:id="rId13" imgW="1079280" imgH="228600" progId="Equation.DSMT4">
                  <p:embed/>
                </p:oleObj>
              </mc:Choice>
              <mc:Fallback>
                <p:oleObj name="Equation" r:id="rId13" imgW="1079280" imgH="228600" progId="Equation.DSMT4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5264150"/>
                        <a:ext cx="3289300" cy="674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76250" y="2033588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2687638" y="2027238"/>
            <a:ext cx="1608137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474663" y="2687638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2686050" y="2706688"/>
            <a:ext cx="1620838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474663" y="3375025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2692400" y="3381375"/>
            <a:ext cx="1614488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477838" y="3992563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4" name="Rectangle 68"/>
          <p:cNvSpPr>
            <a:spLocks noChangeArrowheads="1"/>
          </p:cNvSpPr>
          <p:nvPr/>
        </p:nvSpPr>
        <p:spPr bwMode="auto">
          <a:xfrm>
            <a:off x="2695575" y="4005263"/>
            <a:ext cx="1614488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5" name="Rectangle 69"/>
          <p:cNvSpPr>
            <a:spLocks noChangeArrowheads="1"/>
          </p:cNvSpPr>
          <p:nvPr/>
        </p:nvSpPr>
        <p:spPr bwMode="auto">
          <a:xfrm>
            <a:off x="476250" y="4632325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6" name="Rectangle 70"/>
          <p:cNvSpPr>
            <a:spLocks noChangeArrowheads="1"/>
          </p:cNvSpPr>
          <p:nvPr/>
        </p:nvSpPr>
        <p:spPr bwMode="auto">
          <a:xfrm>
            <a:off x="2693988" y="4645025"/>
            <a:ext cx="1614487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7" name="Rectangle 71"/>
          <p:cNvSpPr>
            <a:spLocks noChangeArrowheads="1"/>
          </p:cNvSpPr>
          <p:nvPr/>
        </p:nvSpPr>
        <p:spPr bwMode="auto">
          <a:xfrm>
            <a:off x="476250" y="5240338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88" name="Rectangle 72"/>
          <p:cNvSpPr>
            <a:spLocks noChangeArrowheads="1"/>
          </p:cNvSpPr>
          <p:nvPr/>
        </p:nvSpPr>
        <p:spPr bwMode="auto">
          <a:xfrm>
            <a:off x="2693988" y="5253038"/>
            <a:ext cx="1614487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9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9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9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9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9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9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9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1" grpId="0" animBg="1"/>
      <p:bldP spid="9253" grpId="0" animBg="1"/>
      <p:bldP spid="9266" grpId="0" animBg="1"/>
      <p:bldP spid="9268" grpId="0" animBg="1"/>
      <p:bldP spid="9248" grpId="0" animBg="1"/>
      <p:bldP spid="9278" grpId="0" animBg="1"/>
      <p:bldP spid="9279" grpId="0" animBg="1"/>
      <p:bldP spid="9280" grpId="0" animBg="1"/>
      <p:bldP spid="9281" grpId="0" animBg="1"/>
      <p:bldP spid="9282" grpId="0" animBg="1"/>
      <p:bldP spid="9283" grpId="0" animBg="1"/>
      <p:bldP spid="9284" grpId="0" animBg="1"/>
      <p:bldP spid="9285" grpId="0" animBg="1"/>
      <p:bldP spid="9286" grpId="0" animBg="1"/>
      <p:bldP spid="9287" grpId="0" animBg="1"/>
      <p:bldP spid="92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71488" y="2039938"/>
            <a:ext cx="2198687" cy="3870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671763" y="2036763"/>
            <a:ext cx="1635125" cy="3871912"/>
          </a:xfrm>
          <a:prstGeom prst="rect">
            <a:avLst/>
          </a:prstGeom>
          <a:solidFill>
            <a:srgbClr val="FF7D7D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/>
              <a:t>Представьте выражение в виде степени:</a:t>
            </a:r>
          </a:p>
        </p:txBody>
      </p:sp>
      <p:graphicFrame>
        <p:nvGraphicFramePr>
          <p:cNvPr id="19461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1141413" y="2082800"/>
          <a:ext cx="2119312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Equation" r:id="rId3" imgW="774360" imgH="228600" progId="Equation.DSMT4">
                  <p:embed/>
                </p:oleObj>
              </mc:Choice>
              <mc:Fallback>
                <p:oleObj name="Equation" r:id="rId3" imgW="77436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2082800"/>
                        <a:ext cx="2119312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489" name="Group 33"/>
          <p:cNvGrpSpPr>
            <a:grpSpLocks/>
          </p:cNvGrpSpPr>
          <p:nvPr/>
        </p:nvGrpSpPr>
        <p:grpSpPr bwMode="auto">
          <a:xfrm>
            <a:off x="4983163" y="3375025"/>
            <a:ext cx="639762" cy="1025525"/>
            <a:chOff x="3102" y="2099"/>
            <a:chExt cx="403" cy="646"/>
          </a:xfrm>
        </p:grpSpPr>
        <p:sp>
          <p:nvSpPr>
            <p:cNvPr id="19463" name="WordArt 7"/>
            <p:cNvSpPr>
              <a:spLocks noChangeArrowheads="1" noChangeShapeType="1" noTextEdit="1"/>
            </p:cNvSpPr>
            <p:nvPr/>
          </p:nvSpPr>
          <p:spPr bwMode="auto">
            <a:xfrm rot="-2160753">
              <a:off x="3102" y="2386"/>
              <a:ext cx="403" cy="3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72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7560753" scaled="1"/>
                  </a:gradFill>
                  <a:latin typeface="Times New Roman"/>
                  <a:cs typeface="Times New Roman"/>
                </a:rPr>
                <a:t>а</a:t>
              </a:r>
            </a:p>
          </p:txBody>
        </p:sp>
        <p:sp>
          <p:nvSpPr>
            <p:cNvPr id="19464" name="WordArt 8"/>
            <p:cNvSpPr>
              <a:spLocks noChangeArrowheads="1" noChangeShapeType="1" noTextEdit="1"/>
            </p:cNvSpPr>
            <p:nvPr/>
          </p:nvSpPr>
          <p:spPr bwMode="auto">
            <a:xfrm rot="-1589816">
              <a:off x="3298" y="2099"/>
              <a:ext cx="153" cy="21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36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6989816" scaled="1"/>
                  </a:gradFill>
                  <a:latin typeface="Arial"/>
                  <a:cs typeface="Arial"/>
                </a:rPr>
                <a:t>5</a:t>
              </a:r>
            </a:p>
          </p:txBody>
        </p:sp>
      </p:grpSp>
      <p:sp>
        <p:nvSpPr>
          <p:cNvPr id="19465" name="WordArt 9"/>
          <p:cNvSpPr>
            <a:spLocks noChangeArrowheads="1" noChangeShapeType="1" noTextEdit="1"/>
          </p:cNvSpPr>
          <p:nvPr/>
        </p:nvSpPr>
        <p:spPr bwMode="auto">
          <a:xfrm rot="-623171">
            <a:off x="6948488" y="3392488"/>
            <a:ext cx="395287" cy="311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2542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023171" scaled="1"/>
                </a:gradFill>
                <a:latin typeface="Arial"/>
                <a:cs typeface="Arial"/>
              </a:rPr>
              <a:t>=</a:t>
            </a:r>
          </a:p>
        </p:txBody>
      </p:sp>
      <p:sp>
        <p:nvSpPr>
          <p:cNvPr id="19466" name="WordArt 10"/>
          <p:cNvSpPr>
            <a:spLocks noChangeArrowheads="1" noChangeShapeType="1" noTextEdit="1"/>
          </p:cNvSpPr>
          <p:nvPr/>
        </p:nvSpPr>
        <p:spPr bwMode="auto">
          <a:xfrm>
            <a:off x="5767388" y="3698875"/>
            <a:ext cx="1143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:</a:t>
            </a:r>
          </a:p>
        </p:txBody>
      </p:sp>
      <p:grpSp>
        <p:nvGrpSpPr>
          <p:cNvPr id="19467" name="Group 11"/>
          <p:cNvGrpSpPr>
            <a:grpSpLocks/>
          </p:cNvGrpSpPr>
          <p:nvPr/>
        </p:nvGrpSpPr>
        <p:grpSpPr bwMode="auto">
          <a:xfrm>
            <a:off x="5961063" y="3054350"/>
            <a:ext cx="698500" cy="977900"/>
            <a:chOff x="3200" y="1109"/>
            <a:chExt cx="440" cy="616"/>
          </a:xfrm>
        </p:grpSpPr>
        <p:sp>
          <p:nvSpPr>
            <p:cNvPr id="19468" name="WordArt 12"/>
            <p:cNvSpPr>
              <a:spLocks noChangeArrowheads="1" noChangeShapeType="1" noTextEdit="1"/>
            </p:cNvSpPr>
            <p:nvPr/>
          </p:nvSpPr>
          <p:spPr bwMode="auto">
            <a:xfrm rot="-1256282">
              <a:off x="3200" y="1366"/>
              <a:ext cx="403" cy="3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72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6656282" scaled="1"/>
                  </a:gradFill>
                  <a:latin typeface="Times New Roman"/>
                  <a:cs typeface="Times New Roman"/>
                </a:rPr>
                <a:t>а</a:t>
              </a:r>
            </a:p>
          </p:txBody>
        </p:sp>
        <p:sp>
          <p:nvSpPr>
            <p:cNvPr id="19469" name="WordArt 13"/>
            <p:cNvSpPr>
              <a:spLocks noChangeArrowheads="1" noChangeShapeType="1" noTextEdit="1"/>
            </p:cNvSpPr>
            <p:nvPr/>
          </p:nvSpPr>
          <p:spPr bwMode="auto">
            <a:xfrm rot="-685345">
              <a:off x="3487" y="1109"/>
              <a:ext cx="153" cy="21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36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6085345" scaled="1"/>
                  </a:gradFill>
                  <a:latin typeface="Arial"/>
                  <a:cs typeface="Arial"/>
                </a:rPr>
                <a:t>2</a:t>
              </a:r>
            </a:p>
          </p:txBody>
        </p:sp>
      </p:grpSp>
      <p:sp>
        <p:nvSpPr>
          <p:cNvPr id="19470" name="WordArt 14"/>
          <p:cNvSpPr>
            <a:spLocks noChangeArrowheads="1" noChangeShapeType="1" noTextEdit="1"/>
          </p:cNvSpPr>
          <p:nvPr/>
        </p:nvSpPr>
        <p:spPr bwMode="auto">
          <a:xfrm rot="-1256282">
            <a:off x="7539038" y="3143250"/>
            <a:ext cx="639762" cy="569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7200" i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656282" scaled="1"/>
                </a:gradFill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19471" name="WordArt 15"/>
          <p:cNvSpPr>
            <a:spLocks noChangeArrowheads="1" noChangeShapeType="1" noTextEdit="1"/>
          </p:cNvSpPr>
          <p:nvPr/>
        </p:nvSpPr>
        <p:spPr bwMode="auto">
          <a:xfrm rot="-685345">
            <a:off x="8075613" y="2722563"/>
            <a:ext cx="242887" cy="341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i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085345" scaled="1"/>
                </a:gradFill>
                <a:latin typeface="Arial"/>
                <a:cs typeface="Arial"/>
              </a:rPr>
              <a:t>?</a:t>
            </a:r>
          </a:p>
        </p:txBody>
      </p:sp>
      <p:graphicFrame>
        <p:nvGraphicFramePr>
          <p:cNvPr id="19472" name="Object 16"/>
          <p:cNvGraphicFramePr>
            <a:graphicFrameLocks noGrp="1" noChangeAspect="1"/>
          </p:cNvGraphicFramePr>
          <p:nvPr>
            <p:ph sz="half" idx="2"/>
          </p:nvPr>
        </p:nvGraphicFramePr>
        <p:xfrm>
          <a:off x="1231900" y="2720975"/>
          <a:ext cx="1981200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Equation" r:id="rId5" imgW="736560" imgH="228600" progId="Equation.DSMT4">
                  <p:embed/>
                </p:oleObj>
              </mc:Choice>
              <mc:Fallback>
                <p:oleObj name="Equation" r:id="rId5" imgW="736560" imgH="2286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1900" y="2720975"/>
                        <a:ext cx="1981200" cy="614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3" name="Object 17"/>
          <p:cNvGraphicFramePr>
            <a:graphicFrameLocks noChangeAspect="1"/>
          </p:cNvGraphicFramePr>
          <p:nvPr/>
        </p:nvGraphicFramePr>
        <p:xfrm>
          <a:off x="977900" y="3414713"/>
          <a:ext cx="2452688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Equation" r:id="rId7" imgW="914400" imgH="228600" progId="Equation.DSMT4">
                  <p:embed/>
                </p:oleObj>
              </mc:Choice>
              <mc:Fallback>
                <p:oleObj name="Equation" r:id="rId7" imgW="914400" imgH="2286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3414713"/>
                        <a:ext cx="2452688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4" name="Object 18"/>
          <p:cNvGraphicFramePr>
            <a:graphicFrameLocks noChangeAspect="1"/>
          </p:cNvGraphicFramePr>
          <p:nvPr/>
        </p:nvGraphicFramePr>
        <p:xfrm>
          <a:off x="1430338" y="4033838"/>
          <a:ext cx="19145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Equation" r:id="rId9" imgW="647640" imgH="228600" progId="Equation.DSMT4">
                  <p:embed/>
                </p:oleObj>
              </mc:Choice>
              <mc:Fallback>
                <p:oleObj name="Equation" r:id="rId9" imgW="647640" imgH="2286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338" y="4033838"/>
                        <a:ext cx="1914525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5" name="Object 19"/>
          <p:cNvGraphicFramePr>
            <a:graphicFrameLocks noChangeAspect="1"/>
          </p:cNvGraphicFramePr>
          <p:nvPr/>
        </p:nvGraphicFramePr>
        <p:xfrm>
          <a:off x="984250" y="4616450"/>
          <a:ext cx="235585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Equation" r:id="rId11" imgW="761760" imgH="228600" progId="Equation.DSMT4">
                  <p:embed/>
                </p:oleObj>
              </mc:Choice>
              <mc:Fallback>
                <p:oleObj name="Equation" r:id="rId11" imgW="761760" imgH="2286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4616450"/>
                        <a:ext cx="2355850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6" name="Object 20"/>
          <p:cNvGraphicFramePr>
            <a:graphicFrameLocks noChangeAspect="1"/>
          </p:cNvGraphicFramePr>
          <p:nvPr/>
        </p:nvGraphicFramePr>
        <p:xfrm>
          <a:off x="558800" y="5216525"/>
          <a:ext cx="304165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Equation" r:id="rId13" imgW="1104840" imgH="228600" progId="Equation.DSMT4">
                  <p:embed/>
                </p:oleObj>
              </mc:Choice>
              <mc:Fallback>
                <p:oleObj name="Equation" r:id="rId13" imgW="1104840" imgH="2286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5216525"/>
                        <a:ext cx="3041650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476250" y="2047875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2687638" y="2041525"/>
            <a:ext cx="1608137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474663" y="2701925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2686050" y="2720975"/>
            <a:ext cx="1620838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474663" y="3389313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2692400" y="3395663"/>
            <a:ext cx="1614488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477838" y="4051300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2695575" y="4064000"/>
            <a:ext cx="1614488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476250" y="4646613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2693988" y="4659313"/>
            <a:ext cx="1614487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476250" y="5254625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2693988" y="5267325"/>
            <a:ext cx="1614487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nimBg="1"/>
      <p:bldP spid="19466" grpId="0" animBg="1"/>
      <p:bldP spid="19470" grpId="0" animBg="1"/>
      <p:bldP spid="19471" grpId="0" animBg="1"/>
      <p:bldP spid="19477" grpId="0" animBg="1"/>
      <p:bldP spid="19478" grpId="0" animBg="1"/>
      <p:bldP spid="19479" grpId="0" animBg="1"/>
      <p:bldP spid="19480" grpId="0" animBg="1"/>
      <p:bldP spid="19481" grpId="0" animBg="1"/>
      <p:bldP spid="19482" grpId="0" animBg="1"/>
      <p:bldP spid="19483" grpId="0" animBg="1"/>
      <p:bldP spid="19484" grpId="0" animBg="1"/>
      <p:bldP spid="19485" grpId="0" animBg="1"/>
      <p:bldP spid="19486" grpId="0" animBg="1"/>
      <p:bldP spid="19487" grpId="0" animBg="1"/>
      <p:bldP spid="1948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471488" y="2039938"/>
            <a:ext cx="2198687" cy="3870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671763" y="2036763"/>
            <a:ext cx="1635125" cy="3871912"/>
          </a:xfrm>
          <a:prstGeom prst="rect">
            <a:avLst/>
          </a:prstGeom>
          <a:solidFill>
            <a:srgbClr val="FF7D7D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/>
              <a:t>Представьте выражение в виде степени:</a:t>
            </a:r>
          </a:p>
        </p:txBody>
      </p:sp>
      <p:graphicFrame>
        <p:nvGraphicFramePr>
          <p:cNvPr id="20485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1558925" y="2052638"/>
          <a:ext cx="1731963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Equation" r:id="rId3" imgW="723600" imgH="304560" progId="Equation.DSMT4">
                  <p:embed/>
                </p:oleObj>
              </mc:Choice>
              <mc:Fallback>
                <p:oleObj name="Equation" r:id="rId3" imgW="723600" imgH="304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8925" y="2052638"/>
                        <a:ext cx="1731963" cy="72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86" name="Group 6"/>
          <p:cNvGrpSpPr>
            <a:grpSpLocks/>
          </p:cNvGrpSpPr>
          <p:nvPr/>
        </p:nvGrpSpPr>
        <p:grpSpPr bwMode="auto">
          <a:xfrm>
            <a:off x="4983163" y="3375025"/>
            <a:ext cx="639762" cy="1025525"/>
            <a:chOff x="3102" y="2099"/>
            <a:chExt cx="403" cy="646"/>
          </a:xfrm>
        </p:grpSpPr>
        <p:sp>
          <p:nvSpPr>
            <p:cNvPr id="20487" name="WordArt 7"/>
            <p:cNvSpPr>
              <a:spLocks noChangeArrowheads="1" noChangeShapeType="1" noTextEdit="1"/>
            </p:cNvSpPr>
            <p:nvPr/>
          </p:nvSpPr>
          <p:spPr bwMode="auto">
            <a:xfrm rot="-2160753">
              <a:off x="3102" y="2386"/>
              <a:ext cx="403" cy="3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72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7560753" scaled="1"/>
                  </a:gradFill>
                  <a:latin typeface="Times New Roman"/>
                  <a:cs typeface="Times New Roman"/>
                </a:rPr>
                <a:t>а</a:t>
              </a:r>
            </a:p>
          </p:txBody>
        </p:sp>
        <p:sp>
          <p:nvSpPr>
            <p:cNvPr id="20488" name="WordArt 8"/>
            <p:cNvSpPr>
              <a:spLocks noChangeArrowheads="1" noChangeShapeType="1" noTextEdit="1"/>
            </p:cNvSpPr>
            <p:nvPr/>
          </p:nvSpPr>
          <p:spPr bwMode="auto">
            <a:xfrm rot="-1589816">
              <a:off x="3298" y="2099"/>
              <a:ext cx="153" cy="21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BottomRight">
                  <a:rot lat="0" lon="21239999" rev="0"/>
                </a:camera>
                <a:lightRig rig="legacyHarsh3" dir="l"/>
              </a:scene3d>
              <a:sp3d extrusionH="430200" prstMaterial="legacyMatte">
                <a:extrusionClr>
                  <a:srgbClr val="C0C0C0"/>
                </a:extrusionClr>
              </a:sp3d>
            </a:bodyPr>
            <a:lstStyle/>
            <a:p>
              <a:pPr algn="ctr"/>
              <a:r>
                <a:rPr lang="ru-RU" sz="3600" i="1" kern="1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2000">
                        <a:srgbClr val="FFFFFF"/>
                      </a:gs>
                      <a:gs pos="56000">
                        <a:srgbClr val="9C6563"/>
                      </a:gs>
                      <a:gs pos="58000">
                        <a:srgbClr val="80302D"/>
                      </a:gs>
                      <a:gs pos="71001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6989816" scaled="1"/>
                  </a:gradFill>
                  <a:latin typeface="Arial"/>
                  <a:cs typeface="Arial"/>
                </a:rPr>
                <a:t>5</a:t>
              </a:r>
            </a:p>
          </p:txBody>
        </p:sp>
      </p:grpSp>
      <p:sp>
        <p:nvSpPr>
          <p:cNvPr id="20489" name="WordArt 9"/>
          <p:cNvSpPr>
            <a:spLocks noChangeArrowheads="1" noChangeShapeType="1" noTextEdit="1"/>
          </p:cNvSpPr>
          <p:nvPr/>
        </p:nvSpPr>
        <p:spPr bwMode="auto">
          <a:xfrm rot="-623171">
            <a:off x="6440488" y="3392488"/>
            <a:ext cx="395287" cy="311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2542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023171" scaled="1"/>
                </a:gradFill>
                <a:latin typeface="Arial"/>
                <a:cs typeface="Arial"/>
              </a:rPr>
              <a:t>=</a:t>
            </a:r>
          </a:p>
        </p:txBody>
      </p:sp>
      <p:sp>
        <p:nvSpPr>
          <p:cNvPr id="20490" name="WordArt 10"/>
          <p:cNvSpPr>
            <a:spLocks noChangeArrowheads="1" noChangeShapeType="1" noTextEdit="1"/>
          </p:cNvSpPr>
          <p:nvPr/>
        </p:nvSpPr>
        <p:spPr bwMode="auto">
          <a:xfrm rot="-1413892">
            <a:off x="4575175" y="3406775"/>
            <a:ext cx="1517650" cy="1225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5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813892" scaled="1"/>
                </a:gradFill>
                <a:latin typeface="Arial"/>
                <a:cs typeface="Arial"/>
              </a:rPr>
              <a:t>(     )</a:t>
            </a:r>
          </a:p>
        </p:txBody>
      </p:sp>
      <p:sp>
        <p:nvSpPr>
          <p:cNvPr id="20493" name="WordArt 13"/>
          <p:cNvSpPr>
            <a:spLocks noChangeArrowheads="1" noChangeShapeType="1" noTextEdit="1"/>
          </p:cNvSpPr>
          <p:nvPr/>
        </p:nvSpPr>
        <p:spPr bwMode="auto">
          <a:xfrm rot="-685345">
            <a:off x="5792788" y="2879725"/>
            <a:ext cx="242887" cy="341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i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085345" scaled="1"/>
                </a:gradFill>
                <a:latin typeface="Arial"/>
                <a:cs typeface="Arial"/>
              </a:rPr>
              <a:t>3</a:t>
            </a:r>
          </a:p>
        </p:txBody>
      </p:sp>
      <p:sp>
        <p:nvSpPr>
          <p:cNvPr id="20494" name="WordArt 14"/>
          <p:cNvSpPr>
            <a:spLocks noChangeArrowheads="1" noChangeShapeType="1" noTextEdit="1"/>
          </p:cNvSpPr>
          <p:nvPr/>
        </p:nvSpPr>
        <p:spPr bwMode="auto">
          <a:xfrm rot="-547389">
            <a:off x="7059613" y="3113088"/>
            <a:ext cx="639762" cy="5699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7200" i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947389" scaled="1"/>
                </a:gradFill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20495" name="WordArt 15"/>
          <p:cNvSpPr>
            <a:spLocks noChangeArrowheads="1" noChangeShapeType="1" noTextEdit="1"/>
          </p:cNvSpPr>
          <p:nvPr/>
        </p:nvSpPr>
        <p:spPr bwMode="auto">
          <a:xfrm rot="-685345">
            <a:off x="7799388" y="2708275"/>
            <a:ext cx="242887" cy="341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i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6085345" scaled="1"/>
                </a:gradFill>
                <a:latin typeface="Arial"/>
                <a:cs typeface="Arial"/>
              </a:rPr>
              <a:t>?</a:t>
            </a:r>
          </a:p>
        </p:txBody>
      </p:sp>
      <p:graphicFrame>
        <p:nvGraphicFramePr>
          <p:cNvPr id="20496" name="Object 16"/>
          <p:cNvGraphicFramePr>
            <a:graphicFrameLocks noGrp="1" noChangeAspect="1"/>
          </p:cNvGraphicFramePr>
          <p:nvPr>
            <p:ph sz="half" idx="2"/>
          </p:nvPr>
        </p:nvGraphicFramePr>
        <p:xfrm>
          <a:off x="1481138" y="2736850"/>
          <a:ext cx="1946275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Equation" r:id="rId5" imgW="965160" imgH="304560" progId="Equation.DSMT4">
                  <p:embed/>
                </p:oleObj>
              </mc:Choice>
              <mc:Fallback>
                <p:oleObj name="Equation" r:id="rId5" imgW="965160" imgH="30456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138" y="2736850"/>
                        <a:ext cx="1946275" cy="614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1598613" y="3400425"/>
          <a:ext cx="170497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Equation" r:id="rId7" imgW="711000" imgH="304560" progId="Equation.DSMT4">
                  <p:embed/>
                </p:oleObj>
              </mc:Choice>
              <mc:Fallback>
                <p:oleObj name="Equation" r:id="rId7" imgW="711000" imgH="30456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13" y="3400425"/>
                        <a:ext cx="1704975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8" name="Object 18"/>
          <p:cNvGraphicFramePr>
            <a:graphicFrameLocks noChangeAspect="1"/>
          </p:cNvGraphicFramePr>
          <p:nvPr/>
        </p:nvGraphicFramePr>
        <p:xfrm>
          <a:off x="1511300" y="4044950"/>
          <a:ext cx="181133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Equation" r:id="rId9" imgW="711000" imgH="304560" progId="Equation.DSMT4">
                  <p:embed/>
                </p:oleObj>
              </mc:Choice>
              <mc:Fallback>
                <p:oleObj name="Equation" r:id="rId9" imgW="711000" imgH="30456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300" y="4044950"/>
                        <a:ext cx="1811338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9" name="Object 19"/>
          <p:cNvGraphicFramePr>
            <a:graphicFrameLocks noChangeAspect="1"/>
          </p:cNvGraphicFramePr>
          <p:nvPr/>
        </p:nvGraphicFramePr>
        <p:xfrm>
          <a:off x="1458913" y="4702175"/>
          <a:ext cx="193992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Equation" r:id="rId11" imgW="799920" imgH="304560" progId="Equation.DSMT4">
                  <p:embed/>
                </p:oleObj>
              </mc:Choice>
              <mc:Fallback>
                <p:oleObj name="Equation" r:id="rId11" imgW="799920" imgH="30456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13" y="4702175"/>
                        <a:ext cx="1939925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0" name="Object 20"/>
          <p:cNvGraphicFramePr>
            <a:graphicFrameLocks noChangeAspect="1"/>
          </p:cNvGraphicFramePr>
          <p:nvPr/>
        </p:nvGraphicFramePr>
        <p:xfrm>
          <a:off x="1466850" y="5287963"/>
          <a:ext cx="19685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Equation" r:id="rId13" imgW="952200" imgH="304560" progId="Equation.DSMT4">
                  <p:embed/>
                </p:oleObj>
              </mc:Choice>
              <mc:Fallback>
                <p:oleObj name="Equation" r:id="rId13" imgW="952200" imgH="30456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850" y="5287963"/>
                        <a:ext cx="1968500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461963" y="2046288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2673350" y="2039938"/>
            <a:ext cx="1608138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460375" y="2700338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2671763" y="2719388"/>
            <a:ext cx="1620837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460375" y="3387725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2678113" y="3394075"/>
            <a:ext cx="1614487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463550" y="4005263"/>
            <a:ext cx="2214563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2681288" y="4017963"/>
            <a:ext cx="1614487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461963" y="4645025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2679700" y="4657725"/>
            <a:ext cx="1614488" cy="665163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461963" y="5253038"/>
            <a:ext cx="2214562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12" name="Rectangle 32"/>
          <p:cNvSpPr>
            <a:spLocks noChangeArrowheads="1"/>
          </p:cNvSpPr>
          <p:nvPr/>
        </p:nvSpPr>
        <p:spPr bwMode="auto">
          <a:xfrm>
            <a:off x="2679700" y="5265738"/>
            <a:ext cx="1614488" cy="665162"/>
          </a:xfrm>
          <a:prstGeom prst="rect">
            <a:avLst/>
          </a:prstGeom>
          <a:solidFill>
            <a:srgbClr val="FF7D7D"/>
          </a:solidFill>
          <a:ln w="9525">
            <a:solidFill>
              <a:srgbClr val="FF7D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 animBg="1"/>
      <p:bldP spid="20490" grpId="0" animBg="1"/>
      <p:bldP spid="20493" grpId="0" animBg="1"/>
      <p:bldP spid="20494" grpId="0" animBg="1"/>
      <p:bldP spid="20495" grpId="0" animBg="1"/>
      <p:bldP spid="20501" grpId="0" animBg="1"/>
      <p:bldP spid="20502" grpId="0" animBg="1"/>
      <p:bldP spid="20503" grpId="0" animBg="1"/>
      <p:bldP spid="20504" grpId="0" animBg="1"/>
      <p:bldP spid="20505" grpId="0" animBg="1"/>
      <p:bldP spid="20506" grpId="0" animBg="1"/>
      <p:bldP spid="20507" grpId="0" animBg="1"/>
      <p:bldP spid="20508" grpId="0" animBg="1"/>
      <p:bldP spid="20509" grpId="0" animBg="1"/>
      <p:bldP spid="20510" grpId="0" animBg="1"/>
      <p:bldP spid="20511" grpId="0" animBg="1"/>
      <p:bldP spid="205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/>
              <a:t>Найдите значение выражения:</a:t>
            </a:r>
          </a:p>
        </p:txBody>
      </p:sp>
      <p:graphicFrame>
        <p:nvGraphicFramePr>
          <p:cNvPr id="21509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3302000" y="2835275"/>
          <a:ext cx="2386013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Equation" r:id="rId3" imgW="507960" imgH="228600" progId="Equation.DSMT4">
                  <p:embed/>
                </p:oleObj>
              </mc:Choice>
              <mc:Fallback>
                <p:oleObj name="Equation" r:id="rId3" imgW="50796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0" y="2835275"/>
                        <a:ext cx="2386013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781300" y="49260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Правильный ответ: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684838" y="4738688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32</a:t>
            </a:r>
          </a:p>
        </p:txBody>
      </p:sp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3233738" y="2798763"/>
          <a:ext cx="274320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Equation" r:id="rId5" imgW="583920" imgH="228600" progId="Equation.DSMT4">
                  <p:embed/>
                </p:oleObj>
              </mc:Choice>
              <mc:Fallback>
                <p:oleObj name="Equation" r:id="rId5" imgW="58392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3738" y="2798763"/>
                        <a:ext cx="2743200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5678488" y="47752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64</a:t>
            </a:r>
          </a:p>
        </p:txBody>
      </p:sp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3311525" y="2363788"/>
          <a:ext cx="2524125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2" name="Equation" r:id="rId7" imgW="685800" imgH="469800" progId="Equation.DSMT4">
                  <p:embed/>
                </p:oleObj>
              </mc:Choice>
              <mc:Fallback>
                <p:oleObj name="Equation" r:id="rId7" imgW="685800" imgH="469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525" y="2363788"/>
                        <a:ext cx="2524125" cy="172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5662613" y="47752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81</a:t>
            </a:r>
          </a:p>
        </p:txBody>
      </p:sp>
      <p:graphicFrame>
        <p:nvGraphicFramePr>
          <p:cNvPr id="21517" name="Object 13"/>
          <p:cNvGraphicFramePr>
            <a:graphicFrameLocks noChangeAspect="1"/>
          </p:cNvGraphicFramePr>
          <p:nvPr/>
        </p:nvGraphicFramePr>
        <p:xfrm>
          <a:off x="3525838" y="2449513"/>
          <a:ext cx="1941512" cy="167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3" name="Equation" r:id="rId9" imgW="545760" imgH="469800" progId="Equation.DSMT4">
                  <p:embed/>
                </p:oleObj>
              </mc:Choice>
              <mc:Fallback>
                <p:oleObj name="Equation" r:id="rId9" imgW="545760" imgH="469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5838" y="2449513"/>
                        <a:ext cx="1941512" cy="167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5519738" y="4773613"/>
            <a:ext cx="11858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125</a:t>
            </a:r>
          </a:p>
        </p:txBody>
      </p:sp>
      <p:graphicFrame>
        <p:nvGraphicFramePr>
          <p:cNvPr id="21519" name="Object 15"/>
          <p:cNvGraphicFramePr>
            <a:graphicFrameLocks noChangeAspect="1"/>
          </p:cNvGraphicFramePr>
          <p:nvPr/>
        </p:nvGraphicFramePr>
        <p:xfrm>
          <a:off x="3381375" y="2827338"/>
          <a:ext cx="21971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" name="Equation" r:id="rId11" imgW="507960" imgH="228600" progId="Equation.DSMT4">
                  <p:embed/>
                </p:oleObj>
              </mc:Choice>
              <mc:Fallback>
                <p:oleObj name="Equation" r:id="rId11" imgW="507960" imgH="228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75" y="2827338"/>
                        <a:ext cx="2197100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5589588" y="4808538"/>
            <a:ext cx="771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/>
      <p:bldP spid="21512" grpId="1"/>
      <p:bldP spid="21514" grpId="0"/>
      <p:bldP spid="21514" grpId="1"/>
      <p:bldP spid="21516" grpId="0"/>
      <p:bldP spid="21516" grpId="1"/>
      <p:bldP spid="21518" grpId="0"/>
      <p:bldP spid="21518" grpId="1"/>
      <p:bldP spid="215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/>
              <a:t>Найдите значение выражения:</a:t>
            </a:r>
          </a:p>
        </p:txBody>
      </p:sp>
      <p:graphicFrame>
        <p:nvGraphicFramePr>
          <p:cNvPr id="24579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579813" y="2746375"/>
          <a:ext cx="2109787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Equation" r:id="rId3" imgW="457200" imgH="203040" progId="Equation.DSMT4">
                  <p:embed/>
                </p:oleObj>
              </mc:Choice>
              <mc:Fallback>
                <p:oleObj name="Equation" r:id="rId3" imgW="45720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9813" y="2746375"/>
                        <a:ext cx="2109787" cy="93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781300" y="49260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Правильный ответ: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684838" y="4738688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32</a:t>
            </a:r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4159250" y="2436813"/>
          <a:ext cx="771525" cy="159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0" name="Equation" r:id="rId5" imgW="203040" imgH="419040" progId="Equation.DSMT4">
                  <p:embed/>
                </p:oleObj>
              </mc:Choice>
              <mc:Fallback>
                <p:oleObj name="Equation" r:id="rId5" imgW="203040" imgH="419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9250" y="2436813"/>
                        <a:ext cx="771525" cy="159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688013" y="4759325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81</a:t>
            </a:r>
          </a:p>
        </p:txBody>
      </p:sp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3519488" y="2820988"/>
          <a:ext cx="1933575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Equation" r:id="rId7" imgW="469800" imgH="203040" progId="Equation.DSMT4">
                  <p:embed/>
                </p:oleObj>
              </mc:Choice>
              <mc:Fallback>
                <p:oleObj name="Equation" r:id="rId7" imgW="46980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488" y="2820988"/>
                        <a:ext cx="1933575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5707063" y="4778375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64</a:t>
            </a:r>
          </a:p>
        </p:txBody>
      </p:sp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3424238" y="2578100"/>
          <a:ext cx="2279650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Equation" r:id="rId9" imgW="736560" imgH="469800" progId="Equation.DSMT4">
                  <p:embed/>
                </p:oleObj>
              </mc:Choice>
              <mc:Fallback>
                <p:oleObj name="Equation" r:id="rId9" imgW="736560" imgH="4698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238" y="2578100"/>
                        <a:ext cx="2279650" cy="145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5678488" y="4703763"/>
            <a:ext cx="7794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8</a:t>
            </a:r>
          </a:p>
        </p:txBody>
      </p:sp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3657600" y="2817813"/>
          <a:ext cx="2089150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3" name="Equation" r:id="rId11" imgW="507960" imgH="228600" progId="Equation.DSMT4">
                  <p:embed/>
                </p:oleObj>
              </mc:Choice>
              <mc:Fallback>
                <p:oleObj name="Equation" r:id="rId11" imgW="50796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817813"/>
                        <a:ext cx="2089150" cy="938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5340350" y="4749800"/>
            <a:ext cx="1627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1000</a:t>
            </a:r>
          </a:p>
        </p:txBody>
      </p:sp>
      <p:sp>
        <p:nvSpPr>
          <p:cNvPr id="29" name="AutoShape 12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995738" y="6453188"/>
            <a:ext cx="1398587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30" name="Text Box 13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325938" y="6399213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200" u="sng">
                <a:latin typeface="Times New Roman" pitchFamily="18" charset="0"/>
              </a:rPr>
              <a:t>Закрыть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4581" grpId="1"/>
      <p:bldP spid="24583" grpId="0"/>
      <p:bldP spid="24583" grpId="1"/>
      <p:bldP spid="24585" grpId="0"/>
      <p:bldP spid="24585" grpId="1"/>
      <p:bldP spid="24587" grpId="0"/>
      <p:bldP spid="24587" grpId="1"/>
      <p:bldP spid="24589" grpId="0"/>
      <p:bldP spid="29" grpId="0" animBg="1"/>
      <p:bldP spid="30" grpId="0"/>
    </p:bldLst>
  </p:timing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193</TotalTime>
  <Words>78</Words>
  <Application>Microsoft Office PowerPoint</Application>
  <PresentationFormat>Экран (4:3)</PresentationFormat>
  <Paragraphs>44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Times New Roman</vt:lpstr>
      <vt:lpstr>Verdana</vt:lpstr>
      <vt:lpstr>Wingdings</vt:lpstr>
      <vt:lpstr>Профиль</vt:lpstr>
      <vt:lpstr>Equation</vt:lpstr>
      <vt:lpstr>Свойства степени с натуральным показателем</vt:lpstr>
      <vt:lpstr>Представьте выражение в виде степени:</vt:lpstr>
      <vt:lpstr>Представьте выражение в виде степени:</vt:lpstr>
      <vt:lpstr>Представьте выражение в виде степени:</vt:lpstr>
      <vt:lpstr>Найдите значение выражения:</vt:lpstr>
      <vt:lpstr>Найдите значение выражения: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степени с натуральным показателем</dc:title>
  <dc:subject>Алгебра 8 класс</dc:subject>
  <dc:creator>www.mathvaz.ru</dc:creator>
  <cp:lastModifiedBy>Пользователь Windows</cp:lastModifiedBy>
  <cp:revision>12</cp:revision>
  <cp:lastPrinted>1601-01-01T00:00:00Z</cp:lastPrinted>
  <dcterms:created xsi:type="dcterms:W3CDTF">1601-01-01T00:00:00Z</dcterms:created>
  <dcterms:modified xsi:type="dcterms:W3CDTF">2019-05-20T11:58:14Z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