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CC00"/>
    <a:srgbClr val="FF82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65" name="Group 2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161" name="Freeform 17" descr="CITTEXT"/>
            <p:cNvSpPr>
              <a:spLocks/>
            </p:cNvSpPr>
            <p:nvPr/>
          </p:nvSpPr>
          <p:spPr bwMode="auto">
            <a:xfrm>
              <a:off x="0" y="0"/>
              <a:ext cx="1824" cy="4320"/>
            </a:xfrm>
            <a:custGeom>
              <a:avLst/>
              <a:gdLst/>
              <a:ahLst/>
              <a:cxnLst>
                <a:cxn ang="0">
                  <a:pos x="0" y="3840"/>
                </a:cxn>
                <a:cxn ang="0">
                  <a:pos x="0" y="0"/>
                </a:cxn>
                <a:cxn ang="0">
                  <a:pos x="1824" y="0"/>
                </a:cxn>
                <a:cxn ang="0">
                  <a:pos x="583" y="3840"/>
                </a:cxn>
                <a:cxn ang="0">
                  <a:pos x="0" y="3840"/>
                </a:cxn>
              </a:cxnLst>
              <a:rect l="0" t="0" r="r" b="b"/>
              <a:pathLst>
                <a:path w="1824" h="3840">
                  <a:moveTo>
                    <a:pt x="0" y="3840"/>
                  </a:moveTo>
                  <a:lnTo>
                    <a:pt x="0" y="0"/>
                  </a:lnTo>
                  <a:lnTo>
                    <a:pt x="1824" y="0"/>
                  </a:lnTo>
                  <a:cubicBezTo>
                    <a:pt x="74" y="1204"/>
                    <a:pt x="465" y="3655"/>
                    <a:pt x="583" y="3840"/>
                  </a:cubicBezTo>
                  <a:cubicBezTo>
                    <a:pt x="291" y="3840"/>
                    <a:pt x="0" y="3840"/>
                    <a:pt x="0" y="3840"/>
                  </a:cubicBez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ltGray">
            <a:xfrm>
              <a:off x="1008" y="0"/>
              <a:ext cx="4752" cy="24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6152" name="Picture 8" descr="CITBANND"/>
            <p:cNvPicPr>
              <a:picLocks noChangeAspect="1" noChangeArrowheads="1"/>
            </p:cNvPicPr>
            <p:nvPr/>
          </p:nvPicPr>
          <p:blipFill>
            <a:blip r:embed="rId3" cstate="print"/>
            <a:srcRect l="30666" r="5334" b="86667"/>
            <a:stretch>
              <a:fillRect/>
            </a:stretch>
          </p:blipFill>
          <p:spPr bwMode="auto">
            <a:xfrm>
              <a:off x="1584" y="0"/>
              <a:ext cx="4176" cy="87"/>
            </a:xfrm>
            <a:prstGeom prst="rect">
              <a:avLst/>
            </a:prstGeom>
            <a:noFill/>
          </p:spPr>
        </p:pic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1008" y="240"/>
              <a:ext cx="4752" cy="4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6164" name="Group 20"/>
            <p:cNvGrpSpPr>
              <a:grpSpLocks/>
            </p:cNvGrpSpPr>
            <p:nvPr userDrawn="1"/>
          </p:nvGrpSpPr>
          <p:grpSpPr bwMode="auto">
            <a:xfrm>
              <a:off x="0" y="2256"/>
              <a:ext cx="3642" cy="94"/>
              <a:chOff x="0" y="2256"/>
              <a:chExt cx="3642" cy="94"/>
            </a:xfrm>
          </p:grpSpPr>
          <p:sp>
            <p:nvSpPr>
              <p:cNvPr id="6154" name="Freeform 10"/>
              <p:cNvSpPr>
                <a:spLocks/>
              </p:cNvSpPr>
              <p:nvPr/>
            </p:nvSpPr>
            <p:spPr bwMode="auto">
              <a:xfrm>
                <a:off x="0" y="2310"/>
                <a:ext cx="3642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642" y="0"/>
                  </a:cxn>
                </a:cxnLst>
                <a:rect l="0" t="0" r="r" b="b"/>
                <a:pathLst>
                  <a:path w="3642" h="1">
                    <a:moveTo>
                      <a:pt x="0" y="0"/>
                    </a:moveTo>
                    <a:lnTo>
                      <a:pt x="3642" y="0"/>
                    </a:ln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6159" name="Group 15"/>
              <p:cNvGrpSpPr>
                <a:grpSpLocks/>
              </p:cNvGrpSpPr>
              <p:nvPr/>
            </p:nvGrpSpPr>
            <p:grpSpPr bwMode="auto">
              <a:xfrm>
                <a:off x="960" y="2256"/>
                <a:ext cx="1678" cy="94"/>
                <a:chOff x="419" y="1193"/>
                <a:chExt cx="1678" cy="94"/>
              </a:xfrm>
            </p:grpSpPr>
            <p:sp>
              <p:nvSpPr>
                <p:cNvPr id="6155" name="Oval 11"/>
                <p:cNvSpPr>
                  <a:spLocks noChangeArrowheads="1"/>
                </p:cNvSpPr>
                <p:nvPr userDrawn="1"/>
              </p:nvSpPr>
              <p:spPr bwMode="auto">
                <a:xfrm>
                  <a:off x="419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56" name="Oval 12"/>
                <p:cNvSpPr>
                  <a:spLocks noChangeArrowheads="1"/>
                </p:cNvSpPr>
                <p:nvPr userDrawn="1"/>
              </p:nvSpPr>
              <p:spPr bwMode="auto">
                <a:xfrm>
                  <a:off x="947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57" name="Oval 13"/>
                <p:cNvSpPr>
                  <a:spLocks noChangeArrowheads="1"/>
                </p:cNvSpPr>
                <p:nvPr userDrawn="1"/>
              </p:nvSpPr>
              <p:spPr bwMode="auto">
                <a:xfrm>
                  <a:off x="1475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58" name="Oval 14"/>
                <p:cNvSpPr>
                  <a:spLocks noChangeArrowheads="1"/>
                </p:cNvSpPr>
                <p:nvPr userDrawn="1"/>
              </p:nvSpPr>
              <p:spPr bwMode="auto">
                <a:xfrm>
                  <a:off x="2003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038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7C965BD-D0B2-4B08-B9D6-62C4E0C82E4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14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61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B13B1A-D8C9-4BA2-95A7-1EDF1F818B0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62700" y="609600"/>
            <a:ext cx="19431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609600"/>
            <a:ext cx="56769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B6F39-DB8B-4189-819E-0D169AA8D87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31845A-AC91-4490-B199-57D8C5F63F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EEE656-52C6-41CD-811B-34B1EB217E6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34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958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5EBA88-C84A-4366-9C68-D2644FFF61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65F435-4C22-4A24-9F22-1A003C8604C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4B0F2C-E2C7-4076-9F79-02EAB08A49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2C44A6-89EC-41AD-AA07-6942B07B59A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BC753-BF41-445A-BEEA-04B063E061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203BF1-2F87-4853-BEC8-16BA03F8155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9" name="Group 15"/>
          <p:cNvGrpSpPr>
            <a:grpSpLocks/>
          </p:cNvGrpSpPr>
          <p:nvPr/>
        </p:nvGrpSpPr>
        <p:grpSpPr bwMode="auto">
          <a:xfrm>
            <a:off x="152400" y="0"/>
            <a:ext cx="8991600" cy="6858000"/>
            <a:chOff x="96" y="0"/>
            <a:chExt cx="5664" cy="4320"/>
          </a:xfrm>
        </p:grpSpPr>
        <p:sp>
          <p:nvSpPr>
            <p:cNvPr id="1031" name="Rectangle 7"/>
            <p:cNvSpPr>
              <a:spLocks noChangeArrowheads="1"/>
            </p:cNvSpPr>
            <p:nvPr userDrawn="1"/>
          </p:nvSpPr>
          <p:spPr bwMode="ltGray">
            <a:xfrm>
              <a:off x="1008" y="0"/>
              <a:ext cx="4752" cy="24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032" name="Picture 8" descr="CITBANND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 l="30666" r="5334" b="86667"/>
            <a:stretch>
              <a:fillRect/>
            </a:stretch>
          </p:blipFill>
          <p:spPr bwMode="auto">
            <a:xfrm>
              <a:off x="1584" y="0"/>
              <a:ext cx="4176" cy="87"/>
            </a:xfrm>
            <a:prstGeom prst="rect">
              <a:avLst/>
            </a:prstGeom>
            <a:noFill/>
          </p:spPr>
        </p:pic>
        <p:sp>
          <p:nvSpPr>
            <p:cNvPr id="1033" name="Rectangle 9"/>
            <p:cNvSpPr>
              <a:spLocks noChangeArrowheads="1"/>
            </p:cNvSpPr>
            <p:nvPr userDrawn="1"/>
          </p:nvSpPr>
          <p:spPr bwMode="auto">
            <a:xfrm>
              <a:off x="1008" y="240"/>
              <a:ext cx="4752" cy="4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4" name="Freeform 10"/>
            <p:cNvSpPr>
              <a:spLocks/>
            </p:cNvSpPr>
            <p:nvPr userDrawn="1"/>
          </p:nvSpPr>
          <p:spPr bwMode="auto">
            <a:xfrm>
              <a:off x="96" y="1248"/>
              <a:ext cx="4320" cy="3072"/>
            </a:xfrm>
            <a:custGeom>
              <a:avLst/>
              <a:gdLst/>
              <a:ahLst/>
              <a:cxnLst>
                <a:cxn ang="0">
                  <a:pos x="0" y="3264"/>
                </a:cxn>
                <a:cxn ang="0">
                  <a:pos x="0" y="0"/>
                </a:cxn>
                <a:cxn ang="0">
                  <a:pos x="4320" y="0"/>
                </a:cxn>
              </a:cxnLst>
              <a:rect l="0" t="0" r="r" b="b"/>
              <a:pathLst>
                <a:path w="4320" h="3264">
                  <a:moveTo>
                    <a:pt x="0" y="3264"/>
                  </a:moveTo>
                  <a:lnTo>
                    <a:pt x="0" y="0"/>
                  </a:lnTo>
                  <a:lnTo>
                    <a:pt x="4320" y="0"/>
                  </a:lnTo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5" name="Oval 11"/>
            <p:cNvSpPr>
              <a:spLocks noChangeArrowheads="1"/>
            </p:cNvSpPr>
            <p:nvPr userDrawn="1"/>
          </p:nvSpPr>
          <p:spPr bwMode="auto">
            <a:xfrm>
              <a:off x="419" y="1193"/>
              <a:ext cx="94" cy="9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60784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6" name="Oval 12"/>
            <p:cNvSpPr>
              <a:spLocks noChangeArrowheads="1"/>
            </p:cNvSpPr>
            <p:nvPr userDrawn="1"/>
          </p:nvSpPr>
          <p:spPr bwMode="auto">
            <a:xfrm>
              <a:off x="947" y="1193"/>
              <a:ext cx="94" cy="9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60784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7" name="Oval 13"/>
            <p:cNvSpPr>
              <a:spLocks noChangeArrowheads="1"/>
            </p:cNvSpPr>
            <p:nvPr userDrawn="1"/>
          </p:nvSpPr>
          <p:spPr bwMode="auto">
            <a:xfrm>
              <a:off x="1475" y="1193"/>
              <a:ext cx="94" cy="9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60784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8" name="Oval 14"/>
            <p:cNvSpPr>
              <a:spLocks noChangeArrowheads="1"/>
            </p:cNvSpPr>
            <p:nvPr userDrawn="1"/>
          </p:nvSpPr>
          <p:spPr bwMode="auto">
            <a:xfrm>
              <a:off x="2003" y="1193"/>
              <a:ext cx="94" cy="9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60784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133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00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fld id="{19784FD2-5651-419C-BEA8-EF6C9B95877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3" name="Picture 5" descr="solnz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49275"/>
            <a:ext cx="1692275" cy="1793875"/>
          </a:xfrm>
          <a:prstGeom prst="rect">
            <a:avLst/>
          </a:prstGeom>
          <a:noFill/>
        </p:spPr>
      </p:pic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/>
              <a:t>Сокращение дробей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Задания для устного счета</a:t>
            </a:r>
          </a:p>
          <a:p>
            <a:r>
              <a:rPr lang="ru-RU"/>
              <a:t>Упражнение 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1214438" y="2924175"/>
            <a:ext cx="3132137" cy="21526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4356100" y="2924175"/>
            <a:ext cx="2960688" cy="213995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2459038" y="3413125"/>
          <a:ext cx="2997200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6" name="Equation" r:id="rId3" imgW="1028520" imgH="393480" progId="Equation.DSMT4">
                  <p:embed/>
                </p:oleObj>
              </mc:Choice>
              <mc:Fallback>
                <p:oleObj name="Equation" r:id="rId3" imgW="102852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9038" y="3413125"/>
                        <a:ext cx="2997200" cy="1146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1" name="Object 5"/>
          <p:cNvGraphicFramePr>
            <a:graphicFrameLocks noChangeAspect="1"/>
          </p:cNvGraphicFramePr>
          <p:nvPr/>
        </p:nvGraphicFramePr>
        <p:xfrm>
          <a:off x="2862263" y="3451225"/>
          <a:ext cx="2249487" cy="105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7" name="Equation" r:id="rId5" imgW="888840" imgH="419040" progId="Equation.DSMT4">
                  <p:embed/>
                </p:oleObj>
              </mc:Choice>
              <mc:Fallback>
                <p:oleObj name="Equation" r:id="rId5" imgW="888840" imgH="419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2263" y="3451225"/>
                        <a:ext cx="2249487" cy="1058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2" name="Object 6"/>
          <p:cNvGraphicFramePr>
            <a:graphicFrameLocks noChangeAspect="1"/>
          </p:cNvGraphicFramePr>
          <p:nvPr/>
        </p:nvGraphicFramePr>
        <p:xfrm>
          <a:off x="2754313" y="3416300"/>
          <a:ext cx="2854325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8" name="Equation" r:id="rId7" imgW="1079280" imgH="444240" progId="Equation.DSMT4">
                  <p:embed/>
                </p:oleObj>
              </mc:Choice>
              <mc:Fallback>
                <p:oleObj name="Equation" r:id="rId7" imgW="1079280" imgH="4442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4313" y="3416300"/>
                        <a:ext cx="2854325" cy="1171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Сократите дробь:</a:t>
            </a:r>
          </a:p>
        </p:txBody>
      </p:sp>
      <p:graphicFrame>
        <p:nvGraphicFramePr>
          <p:cNvPr id="39944" name="Object 8"/>
          <p:cNvGraphicFramePr>
            <a:graphicFrameLocks noGrp="1" noChangeAspect="1"/>
          </p:cNvGraphicFramePr>
          <p:nvPr>
            <p:ph idx="1"/>
          </p:nvPr>
        </p:nvGraphicFramePr>
        <p:xfrm>
          <a:off x="2911475" y="3487738"/>
          <a:ext cx="2660650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9" name="Equation" r:id="rId9" imgW="965160" imgH="393480" progId="Equation.DSMT4">
                  <p:embed/>
                </p:oleObj>
              </mc:Choice>
              <mc:Fallback>
                <p:oleObj name="Equation" r:id="rId9" imgW="965160" imgH="393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1475" y="3487738"/>
                        <a:ext cx="2660650" cy="1085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5" name="Object 9"/>
          <p:cNvGraphicFramePr>
            <a:graphicFrameLocks noChangeAspect="1"/>
          </p:cNvGraphicFramePr>
          <p:nvPr/>
        </p:nvGraphicFramePr>
        <p:xfrm>
          <a:off x="2892425" y="3436938"/>
          <a:ext cx="2481263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0" name="Equation" r:id="rId11" imgW="850680" imgH="393480" progId="Equation.DSMT4">
                  <p:embed/>
                </p:oleObj>
              </mc:Choice>
              <mc:Fallback>
                <p:oleObj name="Equation" r:id="rId11" imgW="85068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2425" y="3436938"/>
                        <a:ext cx="2481263" cy="1146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4503738" y="3116263"/>
            <a:ext cx="2616200" cy="17335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rgbClr val="FF6600"/>
                </a:solidFill>
              </a:rPr>
              <a:t>Правильный </a:t>
            </a:r>
          </a:p>
          <a:p>
            <a:pPr algn="ctr"/>
            <a:r>
              <a:rPr lang="ru-RU" sz="2400">
                <a:solidFill>
                  <a:srgbClr val="FF6600"/>
                </a:solidFill>
              </a:rPr>
              <a:t>ответ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xit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6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42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42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xit" presetSubtype="4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6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6" grpId="0" animBg="1"/>
      <p:bldP spid="39946" grpId="1" animBg="1"/>
      <p:bldP spid="39946" grpId="2" animBg="1"/>
      <p:bldP spid="39946" grpId="3" animBg="1"/>
      <p:bldP spid="39946" grpId="4" animBg="1"/>
      <p:bldP spid="39946" grpId="5" animBg="1"/>
      <p:bldP spid="39946" grpId="6" animBg="1"/>
      <p:bldP spid="39946" grpId="7" animBg="1"/>
      <p:bldP spid="39946" grpId="8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1214438" y="2924175"/>
            <a:ext cx="3132137" cy="21526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4356100" y="2924175"/>
            <a:ext cx="2960688" cy="213995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25625" name="Object 25"/>
          <p:cNvGraphicFramePr>
            <a:graphicFrameLocks noChangeAspect="1"/>
          </p:cNvGraphicFramePr>
          <p:nvPr/>
        </p:nvGraphicFramePr>
        <p:xfrm>
          <a:off x="2392363" y="3144838"/>
          <a:ext cx="3587750" cy="1458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6" name="Equation" r:id="rId3" imgW="1028520" imgH="419040" progId="Equation.DSMT4">
                  <p:embed/>
                </p:oleObj>
              </mc:Choice>
              <mc:Fallback>
                <p:oleObj name="Equation" r:id="rId3" imgW="1028520" imgH="41904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2363" y="3144838"/>
                        <a:ext cx="3587750" cy="1458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23" name="Object 23"/>
          <p:cNvGraphicFramePr>
            <a:graphicFrameLocks noChangeAspect="1"/>
          </p:cNvGraphicFramePr>
          <p:nvPr/>
        </p:nvGraphicFramePr>
        <p:xfrm>
          <a:off x="2090738" y="3279775"/>
          <a:ext cx="3981450" cy="126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7" name="Equation" r:id="rId5" imgW="1320480" imgH="419040" progId="Equation.DSMT4">
                  <p:embed/>
                </p:oleObj>
              </mc:Choice>
              <mc:Fallback>
                <p:oleObj name="Equation" r:id="rId5" imgW="1320480" imgH="41904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0738" y="3279775"/>
                        <a:ext cx="3981450" cy="1260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21" name="Object 21"/>
          <p:cNvGraphicFramePr>
            <a:graphicFrameLocks noChangeAspect="1"/>
          </p:cNvGraphicFramePr>
          <p:nvPr/>
        </p:nvGraphicFramePr>
        <p:xfrm>
          <a:off x="2413000" y="3306763"/>
          <a:ext cx="3289300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8" name="Equation" r:id="rId7" imgW="1244520" imgH="444240" progId="Equation.DSMT4">
                  <p:embed/>
                </p:oleObj>
              </mc:Choice>
              <mc:Fallback>
                <p:oleObj name="Equation" r:id="rId7" imgW="1244520" imgH="44424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00" y="3306763"/>
                        <a:ext cx="3289300" cy="1171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Сократите дробь:</a:t>
            </a:r>
          </a:p>
        </p:txBody>
      </p:sp>
      <p:graphicFrame>
        <p:nvGraphicFramePr>
          <p:cNvPr id="25605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2935288" y="3257550"/>
          <a:ext cx="2859087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9" name="Equation" r:id="rId9" imgW="990360" imgH="419040" progId="Equation.DSMT4">
                  <p:embed/>
                </p:oleObj>
              </mc:Choice>
              <mc:Fallback>
                <p:oleObj name="Equation" r:id="rId9" imgW="990360" imgH="419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5288" y="3257550"/>
                        <a:ext cx="2859087" cy="1209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8" name="Object 18"/>
          <p:cNvGraphicFramePr>
            <a:graphicFrameLocks noChangeAspect="1"/>
          </p:cNvGraphicFramePr>
          <p:nvPr/>
        </p:nvGraphicFramePr>
        <p:xfrm>
          <a:off x="2941638" y="3257550"/>
          <a:ext cx="2967037" cy="133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0" name="Equation" r:id="rId11" imgW="927000" imgH="419040" progId="Equation.DSMT4">
                  <p:embed/>
                </p:oleObj>
              </mc:Choice>
              <mc:Fallback>
                <p:oleObj name="Equation" r:id="rId11" imgW="927000" imgH="41904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1638" y="3257550"/>
                        <a:ext cx="2967037" cy="1338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4503738" y="3116263"/>
            <a:ext cx="2616200" cy="17335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rgbClr val="FF6600"/>
                </a:solidFill>
              </a:rPr>
              <a:t>Правильный </a:t>
            </a:r>
          </a:p>
          <a:p>
            <a:pPr algn="ctr"/>
            <a:r>
              <a:rPr lang="ru-RU" sz="2400">
                <a:solidFill>
                  <a:srgbClr val="FF6600"/>
                </a:solidFill>
              </a:rPr>
              <a:t>ответ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xit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6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42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42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xit" presetSubtype="4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6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3" grpId="0" animBg="1"/>
      <p:bldP spid="25613" grpId="1" animBg="1"/>
      <p:bldP spid="25613" grpId="2" animBg="1"/>
      <p:bldP spid="25613" grpId="3" animBg="1"/>
      <p:bldP spid="25613" grpId="4" animBg="1"/>
      <p:bldP spid="25613" grpId="5" animBg="1"/>
      <p:bldP spid="25613" grpId="6" animBg="1"/>
      <p:bldP spid="25613" grpId="7" animBg="1"/>
      <p:bldP spid="25613" grpId="8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407988" y="2924175"/>
            <a:ext cx="3938587" cy="19240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4356100" y="2924175"/>
            <a:ext cx="4319588" cy="191135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1485900" y="3163888"/>
          <a:ext cx="5668963" cy="163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2" name="Equation" r:id="rId3" imgW="1625400" imgH="469800" progId="Equation.DSMT4">
                  <p:embed/>
                </p:oleObj>
              </mc:Choice>
              <mc:Fallback>
                <p:oleObj name="Equation" r:id="rId3" imgW="1625400" imgH="469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900" y="3163888"/>
                        <a:ext cx="5668963" cy="1636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7" name="Object 5"/>
          <p:cNvGraphicFramePr>
            <a:graphicFrameLocks noChangeAspect="1"/>
          </p:cNvGraphicFramePr>
          <p:nvPr/>
        </p:nvGraphicFramePr>
        <p:xfrm>
          <a:off x="1495425" y="3154363"/>
          <a:ext cx="5259388" cy="148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3" name="Equation" r:id="rId5" imgW="1574640" imgH="444240" progId="Equation.DSMT4">
                  <p:embed/>
                </p:oleObj>
              </mc:Choice>
              <mc:Fallback>
                <p:oleObj name="Equation" r:id="rId5" imgW="1574640" imgH="4442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5425" y="3154363"/>
                        <a:ext cx="5259388" cy="1481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8" name="Object 6"/>
          <p:cNvGraphicFramePr>
            <a:graphicFrameLocks noChangeAspect="1"/>
          </p:cNvGraphicFramePr>
          <p:nvPr/>
        </p:nvGraphicFramePr>
        <p:xfrm>
          <a:off x="2162175" y="3116263"/>
          <a:ext cx="4310063" cy="149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4" name="Equation" r:id="rId7" imgW="1206360" imgH="419040" progId="Equation.DSMT4">
                  <p:embed/>
                </p:oleObj>
              </mc:Choice>
              <mc:Fallback>
                <p:oleObj name="Equation" r:id="rId7" imgW="1206360" imgH="419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2175" y="3116263"/>
                        <a:ext cx="4310063" cy="1493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Сократите дробь:</a:t>
            </a:r>
          </a:p>
        </p:txBody>
      </p:sp>
      <p:graphicFrame>
        <p:nvGraphicFramePr>
          <p:cNvPr id="38920" name="Object 8"/>
          <p:cNvGraphicFramePr>
            <a:graphicFrameLocks noGrp="1" noChangeAspect="1"/>
          </p:cNvGraphicFramePr>
          <p:nvPr>
            <p:ph idx="1"/>
          </p:nvPr>
        </p:nvGraphicFramePr>
        <p:xfrm>
          <a:off x="1654175" y="3249613"/>
          <a:ext cx="4545013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5" name="Equation" r:id="rId9" imgW="1574640" imgH="419040" progId="Equation.DSMT4">
                  <p:embed/>
                </p:oleObj>
              </mc:Choice>
              <mc:Fallback>
                <p:oleObj name="Equation" r:id="rId9" imgW="1574640" imgH="419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4175" y="3249613"/>
                        <a:ext cx="4545013" cy="1209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1" name="Object 9"/>
          <p:cNvGraphicFramePr>
            <a:graphicFrameLocks noChangeAspect="1"/>
          </p:cNvGraphicFramePr>
          <p:nvPr/>
        </p:nvGraphicFramePr>
        <p:xfrm>
          <a:off x="1890713" y="3087688"/>
          <a:ext cx="4268787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6" name="Equation" r:id="rId11" imgW="1333440" imgH="457200" progId="Equation.DSMT4">
                  <p:embed/>
                </p:oleObj>
              </mc:Choice>
              <mc:Fallback>
                <p:oleObj name="Equation" r:id="rId11" imgW="1333440" imgH="4572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0713" y="3087688"/>
                        <a:ext cx="4268787" cy="146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4449763" y="3155950"/>
            <a:ext cx="4067175" cy="14922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rgbClr val="FF6600"/>
                </a:solidFill>
              </a:rPr>
              <a:t>Правильный ответ</a:t>
            </a:r>
          </a:p>
        </p:txBody>
      </p:sp>
      <p:sp>
        <p:nvSpPr>
          <p:cNvPr id="38923" name="AutoShape 11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3892550" y="6443663"/>
            <a:ext cx="1398588" cy="187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8924" name="Text Box 12">
            <a:hlinkClick r:id="" action="ppaction://hlinkshowjump?jump=endshow"/>
          </p:cNvPr>
          <p:cNvSpPr txBox="1">
            <a:spLocks noChangeArrowheads="1"/>
          </p:cNvSpPr>
          <p:nvPr/>
        </p:nvSpPr>
        <p:spPr bwMode="auto">
          <a:xfrm>
            <a:off x="4222750" y="6389688"/>
            <a:ext cx="758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200" u="sng">
                <a:solidFill>
                  <a:schemeClr val="bg1"/>
                </a:solidFill>
              </a:rPr>
              <a:t>Закрыть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5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xit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6" dur="5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42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42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xit" presetSubtype="4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6" dur="5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2" grpId="0" animBg="1"/>
      <p:bldP spid="38922" grpId="1" animBg="1"/>
      <p:bldP spid="38922" grpId="2" animBg="1"/>
      <p:bldP spid="38922" grpId="3" animBg="1"/>
      <p:bldP spid="38922" grpId="4" animBg="1"/>
      <p:bldP spid="38922" grpId="5" animBg="1"/>
      <p:bldP spid="38922" grpId="6" animBg="1"/>
      <p:bldP spid="38922" grpId="7" animBg="1"/>
      <p:bldP spid="38922" grpId="8" animBg="1"/>
      <p:bldP spid="38923" grpId="0" animBg="1"/>
      <p:bldP spid="38924" grpId="0"/>
    </p:bldLst>
  </p:timing>
</p:sld>
</file>

<file path=ppt/theme/theme1.xml><?xml version="1.0" encoding="utf-8"?>
<a:theme xmlns:a="http://schemas.openxmlformats.org/drawingml/2006/main" name="Шаблон макета «Цитрусовый»">
  <a:themeElements>
    <a:clrScheme name="Шаблон макета «Цитрусовый» 2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00CC00"/>
      </a:accent1>
      <a:accent2>
        <a:srgbClr val="FF822D"/>
      </a:accent2>
      <a:accent3>
        <a:srgbClr val="FFFFFF"/>
      </a:accent3>
      <a:accent4>
        <a:srgbClr val="000000"/>
      </a:accent4>
      <a:accent5>
        <a:srgbClr val="AAE2AA"/>
      </a:accent5>
      <a:accent6>
        <a:srgbClr val="E77528"/>
      </a:accent6>
      <a:hlink>
        <a:srgbClr val="FF63B1"/>
      </a:hlink>
      <a:folHlink>
        <a:srgbClr val="B2B2B2"/>
      </a:folHlink>
    </a:clrScheme>
    <a:fontScheme name="Шаблон макета «Цитрусовый»">
      <a:majorFont>
        <a:latin typeface="Tahoma"/>
        <a:ea typeface=""/>
        <a:cs typeface="Tahoma"/>
      </a:majorFont>
      <a:minorFont>
        <a:latin typeface="Tahoma"/>
        <a:ea typeface=""/>
        <a:cs typeface="Taho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блон макета «Цитрусовый» 1">
        <a:dk1>
          <a:srgbClr val="FC6600"/>
        </a:dk1>
        <a:lt1>
          <a:srgbClr val="C6FE82"/>
        </a:lt1>
        <a:dk2>
          <a:srgbClr val="FFFFFF"/>
        </a:dk2>
        <a:lt2>
          <a:srgbClr val="000000"/>
        </a:lt2>
        <a:accent1>
          <a:srgbClr val="00CC00"/>
        </a:accent1>
        <a:accent2>
          <a:srgbClr val="FF822D"/>
        </a:accent2>
        <a:accent3>
          <a:srgbClr val="DFFEC1"/>
        </a:accent3>
        <a:accent4>
          <a:srgbClr val="D756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2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00CC00"/>
        </a:accent1>
        <a:accent2>
          <a:srgbClr val="FF822D"/>
        </a:accent2>
        <a:accent3>
          <a:srgbClr val="FFFFFF"/>
        </a:accent3>
        <a:accent4>
          <a:srgbClr val="0000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4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72CE86"/>
        </a:accent1>
        <a:accent2>
          <a:srgbClr val="F6B070"/>
        </a:accent2>
        <a:accent3>
          <a:srgbClr val="FFFFFF"/>
        </a:accent3>
        <a:accent4>
          <a:srgbClr val="000000"/>
        </a:accent4>
        <a:accent5>
          <a:srgbClr val="BCE3C3"/>
        </a:accent5>
        <a:accent6>
          <a:srgbClr val="DF9F65"/>
        </a:accent6>
        <a:hlink>
          <a:srgbClr val="EB9DC4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5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58F91"/>
        </a:accent1>
        <a:accent2>
          <a:srgbClr val="CE7162"/>
        </a:accent2>
        <a:accent3>
          <a:srgbClr val="FFFFFF"/>
        </a:accent3>
        <a:accent4>
          <a:srgbClr val="000000"/>
        </a:accent4>
        <a:accent5>
          <a:srgbClr val="F9C6C7"/>
        </a:accent5>
        <a:accent6>
          <a:srgbClr val="BA6658"/>
        </a:accent6>
        <a:hlink>
          <a:srgbClr val="F6CA7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6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AB774"/>
        </a:accent1>
        <a:accent2>
          <a:srgbClr val="CBACD4"/>
        </a:accent2>
        <a:accent3>
          <a:srgbClr val="FFFFFF"/>
        </a:accent3>
        <a:accent4>
          <a:srgbClr val="000000"/>
        </a:accent4>
        <a:accent5>
          <a:srgbClr val="FCD8BC"/>
        </a:accent5>
        <a:accent6>
          <a:srgbClr val="B89BC0"/>
        </a:accent6>
        <a:hlink>
          <a:srgbClr val="C2EB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7">
        <a:dk1>
          <a:srgbClr val="3B6147"/>
        </a:dk1>
        <a:lt1>
          <a:srgbClr val="CED5E8"/>
        </a:lt1>
        <a:dk2>
          <a:srgbClr val="FFFFFF"/>
        </a:dk2>
        <a:lt2>
          <a:srgbClr val="777777"/>
        </a:lt2>
        <a:accent1>
          <a:srgbClr val="FEA868"/>
        </a:accent1>
        <a:accent2>
          <a:srgbClr val="9AA8D0"/>
        </a:accent2>
        <a:accent3>
          <a:srgbClr val="E3E7F2"/>
        </a:accent3>
        <a:accent4>
          <a:srgbClr val="31523B"/>
        </a:accent4>
        <a:accent5>
          <a:srgbClr val="FED1B9"/>
        </a:accent5>
        <a:accent6>
          <a:srgbClr val="8B98BC"/>
        </a:accent6>
        <a:hlink>
          <a:srgbClr val="9CE15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8">
        <a:dk1>
          <a:srgbClr val="2C395E"/>
        </a:dk1>
        <a:lt1>
          <a:srgbClr val="8798C7"/>
        </a:lt1>
        <a:dk2>
          <a:srgbClr val="FFFFFF"/>
        </a:dk2>
        <a:lt2>
          <a:srgbClr val="000000"/>
        </a:lt2>
        <a:accent1>
          <a:srgbClr val="FEE168"/>
        </a:accent1>
        <a:accent2>
          <a:srgbClr val="BAE482"/>
        </a:accent2>
        <a:accent3>
          <a:srgbClr val="C3CAE0"/>
        </a:accent3>
        <a:accent4>
          <a:srgbClr val="242F4F"/>
        </a:accent4>
        <a:accent5>
          <a:srgbClr val="FEEEB9"/>
        </a:accent5>
        <a:accent6>
          <a:srgbClr val="A8CF75"/>
        </a:accent6>
        <a:hlink>
          <a:srgbClr val="EFAD6B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макета «Цитрусовый»</Template>
  <TotalTime>222</TotalTime>
  <Words>24</Words>
  <Application>Microsoft Office PowerPoint</Application>
  <PresentationFormat>Экран (4:3)</PresentationFormat>
  <Paragraphs>12</Paragraphs>
  <Slides>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Tahoma</vt:lpstr>
      <vt:lpstr>Шаблон макета «Цитрусовый»</vt:lpstr>
      <vt:lpstr>Equation</vt:lpstr>
      <vt:lpstr>Сокращение дробей</vt:lpstr>
      <vt:lpstr>Сократите дробь:</vt:lpstr>
      <vt:lpstr>Сократите дробь:</vt:lpstr>
      <vt:lpstr>Сократите дробь: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Сокращение дробей</dc:title>
  <dc:subject>Алгебра 8 класс</dc:subject>
  <dc:creator>www.mathvaz.ru</dc:creator>
  <cp:lastModifiedBy>Пользователь Windows</cp:lastModifiedBy>
  <cp:revision>20</cp:revision>
  <dcterms:created xsi:type="dcterms:W3CDTF">2006-08-30T05:38:31Z</dcterms:created>
  <dcterms:modified xsi:type="dcterms:W3CDTF">2019-05-20T11:50:30Z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TC010690001049</vt:lpwstr>
  </property>
</Properties>
</file>